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7"/>
  </p:notesMasterIdLst>
  <p:handoutMasterIdLst>
    <p:handoutMasterId r:id="rId28"/>
  </p:handoutMasterIdLst>
  <p:sldIdLst>
    <p:sldId id="302" r:id="rId2"/>
    <p:sldId id="267" r:id="rId3"/>
    <p:sldId id="260" r:id="rId4"/>
    <p:sldId id="343" r:id="rId5"/>
    <p:sldId id="272" r:id="rId6"/>
    <p:sldId id="330" r:id="rId7"/>
    <p:sldId id="304" r:id="rId8"/>
    <p:sldId id="351" r:id="rId9"/>
    <p:sldId id="346" r:id="rId10"/>
    <p:sldId id="352" r:id="rId11"/>
    <p:sldId id="353" r:id="rId12"/>
    <p:sldId id="347" r:id="rId13"/>
    <p:sldId id="348" r:id="rId14"/>
    <p:sldId id="344" r:id="rId15"/>
    <p:sldId id="345" r:id="rId16"/>
    <p:sldId id="306" r:id="rId17"/>
    <p:sldId id="276" r:id="rId18"/>
    <p:sldId id="335" r:id="rId19"/>
    <p:sldId id="339" r:id="rId20"/>
    <p:sldId id="333" r:id="rId21"/>
    <p:sldId id="332" r:id="rId22"/>
    <p:sldId id="305" r:id="rId23"/>
    <p:sldId id="307" r:id="rId24"/>
    <p:sldId id="266" r:id="rId25"/>
    <p:sldId id="271" r:id="rId26"/>
  </p:sldIdLst>
  <p:sldSz cx="9144000" cy="5143500" type="screen16x9"/>
  <p:notesSz cx="6858000" cy="9144000"/>
  <p:embeddedFontLst>
    <p:embeddedFont>
      <p:font typeface="Anaheim" panose="02000503000000000000" pitchFamily="2" charset="77"/>
      <p:regular r:id="rId29"/>
    </p:embeddedFont>
    <p:embeddedFont>
      <p:font typeface="Bebas Neue" panose="020B0606020202050201" pitchFamily="34" charset="77"/>
      <p:regular r:id="rId30"/>
    </p:embeddedFont>
    <p:embeddedFont>
      <p:font typeface="Calibri" panose="020F0502020204030204" pitchFamily="34" charset="0"/>
      <p:regular r:id="rId31"/>
      <p:bold r:id="rId32"/>
      <p:italic r:id="rId33"/>
      <p:boldItalic r:id="rId34"/>
    </p:embeddedFont>
    <p:embeddedFont>
      <p:font typeface="Raleway" pitchFamily="2" charset="77"/>
      <p:regular r:id="rId35"/>
      <p:bold r:id="rId36"/>
      <p:italic r:id="rId37"/>
      <p:boldItalic r:id="rId38"/>
    </p:embeddedFont>
    <p:embeddedFont>
      <p:font typeface="Roboto Condensed Light" panose="020F0302020204030204" pitchFamily="34"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28F7F7-5FA3-B544-8835-96AA2ADB06F6}" v="35" dt="2022-05-24T06:51:45.816"/>
    <p1510:client id="{F01DF8E5-6789-2147-8085-27C60C2F388C}" v="934" dt="2022-05-22T08:59:43.373"/>
  </p1510:revLst>
</p1510:revInfo>
</file>

<file path=ppt/tableStyles.xml><?xml version="1.0" encoding="utf-8"?>
<a:tblStyleLst xmlns:a="http://schemas.openxmlformats.org/drawingml/2006/main" def="{49D544F7-A047-4A82-B4A7-E587747B4616}">
  <a:tblStyle styleId="{49D544F7-A047-4A82-B4A7-E587747B46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94574"/>
  </p:normalViewPr>
  <p:slideViewPr>
    <p:cSldViewPr snapToGrid="0">
      <p:cViewPr>
        <p:scale>
          <a:sx n="105" d="100"/>
          <a:sy n="105" d="100"/>
        </p:scale>
        <p:origin x="159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77B369-9D65-2D52-17DF-C8ABE72A5A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0C9978C-5A2A-7D14-C181-89F5D221D0B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E166C5-E6FC-4A80-99EB-8B0B573B149D}" type="datetimeFigureOut">
              <a:rPr lang="en-US" smtClean="0"/>
              <a:t>5/24/22</a:t>
            </a:fld>
            <a:endParaRPr lang="en-US"/>
          </a:p>
        </p:txBody>
      </p:sp>
      <p:sp>
        <p:nvSpPr>
          <p:cNvPr id="4" name="Footer Placeholder 3">
            <a:extLst>
              <a:ext uri="{FF2B5EF4-FFF2-40B4-BE49-F238E27FC236}">
                <a16:creationId xmlns:a16="http://schemas.microsoft.com/office/drawing/2014/main" id="{BEB52A01-5114-1D49-A4AA-22294EA40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975149F-33EA-5C56-1BD7-B62E21CBA0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42572-FEC7-4926-96A6-061FC1BC99C7}" type="slidenum">
              <a:rPr lang="en-US" smtClean="0"/>
              <a:t>‹#›</a:t>
            </a:fld>
            <a:endParaRPr lang="en-US"/>
          </a:p>
        </p:txBody>
      </p:sp>
    </p:spTree>
    <p:extLst>
      <p:ext uri="{BB962C8B-B14F-4D97-AF65-F5344CB8AC3E}">
        <p14:creationId xmlns:p14="http://schemas.microsoft.com/office/powerpoint/2010/main" val="28500311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a:t>
            </a:r>
            <a:r>
              <a:rPr lang="en-SA"/>
              <a:t>esign issues</a:t>
            </a:r>
          </a:p>
          <a:p>
            <a:r>
              <a:rPr lang="en-US"/>
              <a:t>B</a:t>
            </a:r>
            <a:r>
              <a:rPr lang="en-SA"/>
              <a:t>enefits of qr</a:t>
            </a:r>
          </a:p>
          <a:p>
            <a:r>
              <a:rPr lang="en-US"/>
              <a:t>S</a:t>
            </a:r>
            <a:r>
              <a:rPr lang="en-SA"/>
              <a:t>ecurity (encrypted passwords)</a:t>
            </a:r>
          </a:p>
          <a:p>
            <a:r>
              <a:rPr lang="en-US"/>
              <a:t>U</a:t>
            </a:r>
            <a:r>
              <a:rPr lang="en-SA"/>
              <a:t>x design, usability</a:t>
            </a:r>
          </a:p>
          <a:p>
            <a:r>
              <a:rPr lang="en-US"/>
              <a:t>W</a:t>
            </a:r>
            <a:r>
              <a:rPr lang="en-SA"/>
              <a:t>aterfall vs agile.. </a:t>
            </a:r>
            <a:r>
              <a:rPr lang="en-US"/>
              <a:t>E</a:t>
            </a:r>
            <a:r>
              <a:rPr lang="en-SA"/>
              <a:t>tc</a:t>
            </a:r>
          </a:p>
          <a:p>
            <a:r>
              <a:rPr lang="en-US"/>
              <a:t>B</a:t>
            </a:r>
            <a:r>
              <a:rPr lang="en-SA"/>
              <a:t>usiness perspictive, why hader?</a:t>
            </a:r>
          </a:p>
        </p:txBody>
      </p:sp>
    </p:spTree>
    <p:extLst>
      <p:ext uri="{BB962C8B-B14F-4D97-AF65-F5344CB8AC3E}">
        <p14:creationId xmlns:p14="http://schemas.microsoft.com/office/powerpoint/2010/main" val="2646106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a:solidFill>
                  <a:schemeClr val="dk1"/>
                </a:solidFill>
                <a:latin typeface="Raleway"/>
                <a:ea typeface="+mn-ea"/>
                <a:cs typeface="+mn-cs"/>
                <a:sym typeface="Arial"/>
              </a:rPr>
              <a:t>Grey Testing is known as that it is a combination of the Black Box Testing technique and the White Box Testing technique in software. We implemented grey box to see if there are any defects this is implemented in the security testing as well that I will explain in the next slide</a:t>
            </a:r>
          </a:p>
          <a:p>
            <a:pPr marL="158750" indent="0">
              <a:buNone/>
            </a:pPr>
            <a:endParaRPr lang="en-US"/>
          </a:p>
          <a:p>
            <a:pPr marL="158750" indent="0">
              <a:buNone/>
            </a:pPr>
            <a:r>
              <a:rPr lang="en-US"/>
              <a:t>Integration testing is where we actually </a:t>
            </a:r>
            <a:r>
              <a:rPr lang="en-US" err="1"/>
              <a:t>grooooup</a:t>
            </a:r>
            <a:r>
              <a:rPr lang="en-US"/>
              <a:t> our unit so the become integrated and then we test those unit test together.</a:t>
            </a:r>
          </a:p>
          <a:p>
            <a:pPr marL="158750" indent="0">
              <a:buNone/>
            </a:pPr>
            <a:endParaRPr lang="en-US"/>
          </a:p>
          <a:p>
            <a:pPr marL="158750" indent="0">
              <a:buNone/>
            </a:pPr>
            <a:r>
              <a:rPr lang="en-US"/>
              <a:t>Interface testing is where we want to verify the connection between various components and validate that it is done </a:t>
            </a:r>
            <a:r>
              <a:rPr lang="en-US" sz="1100" b="0" i="0" u="none" strike="noStrike" cap="none">
                <a:solidFill>
                  <a:schemeClr val="dk1"/>
                </a:solidFill>
                <a:latin typeface="Raleway"/>
                <a:ea typeface="+mn-ea"/>
                <a:cs typeface="+mn-cs"/>
                <a:sym typeface="Arial"/>
              </a:rPr>
              <a:t>efficiently</a:t>
            </a:r>
            <a:r>
              <a:rPr lang="en-US"/>
              <a:t> and effectively </a:t>
            </a:r>
            <a:endParaRPr lang="en-SA"/>
          </a:p>
        </p:txBody>
      </p:sp>
    </p:spTree>
    <p:extLst>
      <p:ext uri="{BB962C8B-B14F-4D97-AF65-F5344CB8AC3E}">
        <p14:creationId xmlns:p14="http://schemas.microsoft.com/office/powerpoint/2010/main" val="863976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Performance testing is </a:t>
            </a:r>
            <a:r>
              <a:rPr lang="en-US" sz="1100" b="0" i="0" u="none" strike="noStrike" cap="none">
                <a:solidFill>
                  <a:schemeClr val="dk1"/>
                </a:solidFill>
                <a:latin typeface="Raleway"/>
                <a:ea typeface="+mn-ea"/>
                <a:cs typeface="+mn-cs"/>
                <a:sym typeface="Arial"/>
              </a:rPr>
              <a:t>To validate that the system </a:t>
            </a:r>
            <a:r>
              <a:rPr lang="en-US" sz="1100" b="0" i="0" u="none" strike="noStrike" cap="none" err="1">
                <a:solidFill>
                  <a:schemeClr val="dk1"/>
                </a:solidFill>
                <a:latin typeface="Raleway"/>
                <a:ea typeface="+mn-ea"/>
                <a:cs typeface="+mn-cs"/>
                <a:sym typeface="Arial"/>
              </a:rPr>
              <a:t>perforrrrms</a:t>
            </a:r>
            <a:r>
              <a:rPr lang="en-US" sz="1100" b="0" i="0" u="none" strike="noStrike" cap="none">
                <a:solidFill>
                  <a:schemeClr val="dk1"/>
                </a:solidFill>
                <a:latin typeface="Raleway"/>
                <a:ea typeface="+mn-ea"/>
                <a:cs typeface="+mn-cs"/>
                <a:sym typeface="Arial"/>
              </a:rPr>
              <a:t> in accordance with ((user expectations)) and that the application's performance should remain constant meaning that it shows the same result as. </a:t>
            </a:r>
          </a:p>
          <a:p>
            <a:endParaRPr lang="en-US"/>
          </a:p>
        </p:txBody>
      </p:sp>
    </p:spTree>
    <p:extLst>
      <p:ext uri="{BB962C8B-B14F-4D97-AF65-F5344CB8AC3E}">
        <p14:creationId xmlns:p14="http://schemas.microsoft.com/office/powerpoint/2010/main" val="3012432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This is the app and it is running on android As will </a:t>
            </a:r>
            <a:r>
              <a:rPr lang="en-US" err="1">
                <a:latin typeface="Calibri"/>
                <a:cs typeface="Calibri"/>
              </a:rPr>
              <a:t>ios</a:t>
            </a:r>
            <a:endParaRPr lang="en-US">
              <a:latin typeface="Calibri"/>
              <a:cs typeface="Calibri"/>
            </a:endParaRPr>
          </a:p>
        </p:txBody>
      </p:sp>
    </p:spTree>
    <p:extLst>
      <p:ext uri="{BB962C8B-B14F-4D97-AF65-F5344CB8AC3E}">
        <p14:creationId xmlns:p14="http://schemas.microsoft.com/office/powerpoint/2010/main" val="3005231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0dedb1667_0_10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0dedb1667_0_10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84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e073fce62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e073fce62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38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e0dedb1667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e0dedb1667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 We have faced a lot of challenges and difficulties, main challenges are</a:t>
            </a:r>
          </a:p>
          <a:p>
            <a:pPr marL="158750" indent="0">
              <a:buNone/>
            </a:pPr>
            <a:r>
              <a:rPr lang="en-US"/>
              <a:t>First Collect the code from every member</a:t>
            </a:r>
          </a:p>
          <a:p>
            <a:pPr marL="158750" indent="0">
              <a:buNone/>
            </a:pPr>
            <a:r>
              <a:rPr lang="en-US"/>
              <a:t>Updating and downloading software packages</a:t>
            </a:r>
          </a:p>
          <a:p>
            <a:pPr marL="158750" indent="0">
              <a:buNone/>
            </a:pPr>
            <a:r>
              <a:rPr lang="en-US"/>
              <a:t>Updating and downloading software packages</a:t>
            </a:r>
          </a:p>
          <a:p>
            <a:pPr marL="158750" indent="0">
              <a:buNone/>
            </a:pPr>
            <a:r>
              <a:rPr lang="en-US"/>
              <a:t>And Absence of a team member and change management</a:t>
            </a:r>
          </a:p>
          <a:p>
            <a:pPr marL="45720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solidFill>
                <a:schemeClr val="bg1"/>
              </a:solidFill>
              <a:effectLst/>
              <a:latin typeface="Raleway" pitchFamily="2" charset="0"/>
              <a:ea typeface="Times New Roman" panose="02020603050405020304" pitchFamily="18" charset="0"/>
            </a:endParaRPr>
          </a:p>
          <a:p>
            <a:pPr marL="457200" marR="0" lvl="1" indent="0" algn="l" rtl="0">
              <a:lnSpc>
                <a:spcPct val="100000"/>
              </a:lnSpc>
              <a:spcBef>
                <a:spcPts val="0"/>
              </a:spcBef>
              <a:spcAft>
                <a:spcPts val="0"/>
              </a:spcAft>
              <a:buClr>
                <a:srgbClr val="000000"/>
              </a:buClr>
              <a:buSzPts val="1100"/>
              <a:buFont typeface="Arial"/>
              <a:buNone/>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e073fce62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e073fce62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564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e0dedb1667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e0dedb1667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We have had the opportunity to learn lessons and gain skills some of them </a:t>
            </a:r>
            <a:endParaRPr lang="en-SA"/>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a:solidFill>
                  <a:schemeClr val="bg1"/>
                </a:solidFill>
                <a:latin typeface="Raleway" pitchFamily="2" charset="0"/>
                <a:ea typeface="Times New Roman" panose="02020603050405020304" pitchFamily="18" charset="0"/>
                <a:cs typeface="Times New Roman" panose="02020603050405020304" pitchFamily="18" charset="0"/>
              </a:rPr>
              <a:t>Benefit from the literature reviews collected in different authentication methods along with their different accuracy results to utilize and implement them.</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US" spc="0">
                <a:latin typeface="Times New Roman" panose="02020603050405020304" pitchFamily="18" charset="0"/>
                <a:cs typeface="Times New Roman" panose="02020603050405020304" pitchFamily="18" charset="0"/>
              </a:rPr>
              <a:t>  like New technologies, approaches, and techniques.</a:t>
            </a: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cs typeface="Times New Roman" panose="02020603050405020304" pitchFamily="18" charset="0"/>
              </a:rPr>
              <a:t>Understanding of project risks, time, and resources required to complete the project.</a:t>
            </a: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cs typeface="Times New Roman" panose="02020603050405020304" pitchFamily="18" charset="0"/>
              </a:rPr>
              <a:t>Utilize the available resources</a:t>
            </a:r>
            <a:r>
              <a:rPr lang="en-US">
                <a:solidFill>
                  <a:schemeClr val="bg1"/>
                </a:solidFill>
                <a:latin typeface="Raleway" pitchFamily="2" charset="0"/>
                <a:ea typeface="Times New Roman" panose="02020603050405020304" pitchFamily="18" charset="0"/>
              </a:rPr>
              <a:t>.</a:t>
            </a: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cs typeface="Times New Roman" panose="02020603050405020304" pitchFamily="18" charset="0"/>
              </a:rPr>
              <a:t>Identify priorities and determine future work direction</a:t>
            </a:r>
            <a:r>
              <a:rPr lang="en-US">
                <a:solidFill>
                  <a:schemeClr val="bg1"/>
                </a:solidFill>
                <a:latin typeface="Raleway" pitchFamily="2" charset="0"/>
                <a:ea typeface="Times New Roman" panose="02020603050405020304" pitchFamily="18" charset="0"/>
              </a:rPr>
              <a:t>.</a:t>
            </a: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cs typeface="Times New Roman" panose="02020603050405020304" pitchFamily="18" charset="0"/>
              </a:rPr>
              <a:t>How to deal with change management during the implementation phase.</a:t>
            </a: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cs typeface="Times New Roman" panose="02020603050405020304" pitchFamily="18" charset="0"/>
              </a:rPr>
              <a:t>Debugging errors and finding solutions.</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Last point: </a:t>
            </a:r>
            <a:r>
              <a:rPr lang="en-US">
                <a:solidFill>
                  <a:schemeClr val="bg1"/>
                </a:solidFill>
                <a:latin typeface="Raleway" pitchFamily="2" charset="0"/>
                <a:ea typeface="Times New Roman" panose="02020603050405020304" pitchFamily="18" charset="0"/>
              </a:rPr>
              <a:t>Building an application and considering </a:t>
            </a:r>
            <a:r>
              <a:rPr lang="en-US">
                <a:solidFill>
                  <a:schemeClr val="bg1"/>
                </a:solidFill>
                <a:effectLst/>
                <a:latin typeface="Raleway" pitchFamily="2" charset="0"/>
                <a:ea typeface="Times New Roman" panose="02020603050405020304" pitchFamily="18" charset="0"/>
              </a:rPr>
              <a:t>business relevance.</a:t>
            </a:r>
            <a:r>
              <a:rPr lang="en-US"/>
              <a:t> Implementing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ethical, social, and legal </a:t>
            </a:r>
            <a:r>
              <a:rPr lang="en-US" sz="1800">
                <a:effectLst/>
                <a:latin typeface="Times New Roman" panose="02020603050405020304" pitchFamily="18" charset="0"/>
                <a:ea typeface="Times New Roman" panose="02020603050405020304" pitchFamily="18" charset="0"/>
              </a:rPr>
              <a:t>implications that are flexible enough to meet any business.</a:t>
            </a:r>
            <a:endParaRPr lang="en-US"/>
          </a:p>
        </p:txBody>
      </p:sp>
    </p:spTree>
    <p:extLst>
      <p:ext uri="{BB962C8B-B14F-4D97-AF65-F5344CB8AC3E}">
        <p14:creationId xmlns:p14="http://schemas.microsoft.com/office/powerpoint/2010/main" val="2551604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0dedb1667_0_10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0dedb1667_0_10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14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e0dedb1667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e0dedb1667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Admin (add invigilator) – Invigilator (scans the student &amp; shares the list) – instructor (receives the notification) – student (absent) – admin - student</a:t>
            </a:r>
            <a:endParaRPr/>
          </a:p>
        </p:txBody>
      </p:sp>
    </p:spTree>
    <p:extLst>
      <p:ext uri="{BB962C8B-B14F-4D97-AF65-F5344CB8AC3E}">
        <p14:creationId xmlns:p14="http://schemas.microsoft.com/office/powerpoint/2010/main" val="336174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e0dedb16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e0dedb16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Ask questions</a:t>
            </a:r>
          </a:p>
          <a:p>
            <a:pPr marL="0" lvl="0" indent="0" algn="l" rtl="0">
              <a:spcBef>
                <a:spcPts val="0"/>
              </a:spcBef>
              <a:spcAft>
                <a:spcPts val="0"/>
              </a:spcAft>
              <a:buNone/>
            </a:pPr>
            <a:endParaRPr lang="en-S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e0dedb1667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e0dedb1667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Admin – Invigilator (scans the student) – instructor – student – admin - student</a:t>
            </a:r>
          </a:p>
          <a:p>
            <a:pPr marL="0" lvl="0" indent="0" algn="l" rtl="0">
              <a:spcBef>
                <a:spcPts val="0"/>
              </a:spcBef>
              <a:spcAft>
                <a:spcPts val="0"/>
              </a:spcAft>
              <a:buNone/>
            </a:pPr>
            <a:endParaRPr/>
          </a:p>
        </p:txBody>
      </p:sp>
    </p:spTree>
    <p:extLst>
      <p:ext uri="{BB962C8B-B14F-4D97-AF65-F5344CB8AC3E}">
        <p14:creationId xmlns:p14="http://schemas.microsoft.com/office/powerpoint/2010/main" val="1846024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0dedb1667_0_10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0dedb1667_0_10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a:solidFill>
                  <a:srgbClr val="000000"/>
                </a:solidFill>
                <a:effectLst/>
                <a:latin typeface="Arial"/>
                <a:ea typeface="Arial"/>
                <a:cs typeface="Arial"/>
                <a:sym typeface="Arial"/>
              </a:rPr>
              <a:t>To summarize, Exam attendance is one of the tasks that should be automated in CCSIT.  The traditional way of taking exam attendance is inefficient, takes a lot of time, disrupts exam rooms, and isn't very accurate. Students at CCSIT can use HADER to make sure that they show up for their exams on time. It lets the academic affairs unit manage attendance and exams, and it makes it easy for invigilators to scan students' QR codes and automatically record their attendance in the academic affairs unit's databases. Students can also send in their excuses, which will be approved or not by the Academic Affairs Unit. Finally, the application will be built with high security, and high authentication techniques to verify and validate the whole attendance process.</a:t>
            </a:r>
          </a:p>
          <a:p>
            <a:endParaRPr lang="en-US" sz="1100" b="0" i="0" u="none" strike="noStrike" cap="none">
              <a:solidFill>
                <a:srgbClr val="000000"/>
              </a:solidFill>
              <a:effectLst/>
              <a:latin typeface="Arial"/>
              <a:ea typeface="Arial"/>
              <a:cs typeface="Arial"/>
              <a:sym typeface="Arial"/>
            </a:endParaRPr>
          </a:p>
          <a:p>
            <a:r>
              <a:rPr lang="en-US" sz="1100" b="0" i="0" u="none" strike="noStrike" cap="none">
                <a:solidFill>
                  <a:srgbClr val="000000"/>
                </a:solidFill>
                <a:effectLst/>
                <a:latin typeface="Arial"/>
                <a:ea typeface="Arial"/>
                <a:cs typeface="Arial"/>
                <a:sym typeface="Arial"/>
              </a:rPr>
              <a:t>Recommendations for future work</a:t>
            </a:r>
          </a:p>
          <a:p>
            <a:r>
              <a:rPr lang="en-US" sz="1100" b="0" i="0" u="none" strike="noStrike" cap="none">
                <a:solidFill>
                  <a:srgbClr val="000000"/>
                </a:solidFill>
                <a:effectLst/>
                <a:latin typeface="Arial"/>
                <a:ea typeface="Arial"/>
                <a:cs typeface="Arial"/>
                <a:sym typeface="Arial"/>
              </a:rPr>
              <a:t>1. Create a desktop version of the system for all users. </a:t>
            </a:r>
          </a:p>
          <a:p>
            <a:r>
              <a:rPr lang="en-US" sz="1100" b="0" i="0" u="none" strike="noStrike" cap="none">
                <a:solidFill>
                  <a:srgbClr val="000000"/>
                </a:solidFill>
                <a:effectLst/>
                <a:latin typeface="Arial"/>
                <a:ea typeface="Arial"/>
                <a:cs typeface="Arial"/>
                <a:sym typeface="Arial"/>
              </a:rPr>
              <a:t>2. Integrate solution into IAU database for all IAU colleges and facilities. </a:t>
            </a:r>
          </a:p>
          <a:p>
            <a:r>
              <a:rPr lang="en-US" sz="1100" b="0" i="0" u="none" strike="noStrike" cap="none">
                <a:solidFill>
                  <a:srgbClr val="000000"/>
                </a:solidFill>
                <a:effectLst/>
                <a:latin typeface="Arial"/>
                <a:ea typeface="Arial"/>
                <a:cs typeface="Arial"/>
                <a:sym typeface="Arial"/>
              </a:rPr>
              <a:t>3. Allow the admin to take invigilator attendance to ensure they arrive on time. </a:t>
            </a:r>
          </a:p>
          <a:p>
            <a:r>
              <a:rPr lang="en-US" sz="1100" b="0" i="0" u="none" strike="noStrike" cap="none">
                <a:solidFill>
                  <a:srgbClr val="000000"/>
                </a:solidFill>
                <a:effectLst/>
                <a:latin typeface="Arial"/>
                <a:ea typeface="Arial"/>
                <a:cs typeface="Arial"/>
                <a:sym typeface="Arial"/>
              </a:rPr>
              <a:t>4. Validating if the student is in the correct exam hall. </a:t>
            </a:r>
          </a:p>
          <a:p>
            <a:r>
              <a:rPr lang="en-US" sz="1100" b="0" i="0" u="none" strike="noStrike" cap="none">
                <a:solidFill>
                  <a:srgbClr val="000000"/>
                </a:solidFill>
                <a:effectLst/>
                <a:latin typeface="Arial"/>
                <a:ea typeface="Arial"/>
                <a:cs typeface="Arial"/>
                <a:sym typeface="Arial"/>
              </a:rPr>
              <a:t>5. Enable location access and GPS to notify students and invigilators that your exam is in this hall if they pass by.</a:t>
            </a:r>
          </a:p>
        </p:txBody>
      </p:sp>
    </p:spTree>
    <p:extLst>
      <p:ext uri="{BB962C8B-B14F-4D97-AF65-F5344CB8AC3E}">
        <p14:creationId xmlns:p14="http://schemas.microsoft.com/office/powerpoint/2010/main" val="856472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e0c199426f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e0c199426f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As you saw, </a:t>
            </a:r>
            <a:r>
              <a:rPr lang="en-US" err="1"/>
              <a:t>hader</a:t>
            </a:r>
            <a:r>
              <a:rPr lang="en-US"/>
              <a:t> </a:t>
            </a:r>
            <a:r>
              <a:rPr lang="en-US" err="1"/>
              <a:t>ia</a:t>
            </a:r>
            <a:r>
              <a:rPr lang="en-US"/>
              <a:t> an application designed and programmed with the highest professionalism and quality, all ids and passwords are encrypted in the database. It is </a:t>
            </a:r>
            <a:r>
              <a:rPr lang="en-US" err="1"/>
              <a:t>charachtarized</a:t>
            </a:r>
            <a:r>
              <a:rPr lang="en-US"/>
              <a:t> by its easy to use interfaces for all users.</a:t>
            </a:r>
          </a:p>
          <a:p>
            <a:pPr marL="158750" indent="0">
              <a:buNone/>
            </a:pPr>
            <a:r>
              <a:rPr lang="en-US"/>
              <a:t>We believe that the use of </a:t>
            </a:r>
            <a:r>
              <a:rPr lang="en-US" err="1"/>
              <a:t>hader</a:t>
            </a:r>
            <a:r>
              <a:rPr lang="en-US"/>
              <a:t> application in the college of computer will make the process of taking attendance easier, faster and more secure as it serves all parties in this process, </a:t>
            </a:r>
            <a:r>
              <a:rPr lang="en-US" err="1"/>
              <a:t>si</a:t>
            </a:r>
            <a:r>
              <a:rPr lang="en-US"/>
              <a:t> its an application that includes everything related to taking attendance in exams.</a:t>
            </a:r>
          </a:p>
          <a:p>
            <a:pPr marL="158750" indent="0">
              <a:buNone/>
            </a:pPr>
            <a:endParaRPr lang="en-US"/>
          </a:p>
          <a:p>
            <a:pPr marL="158750" indent="0">
              <a:buNone/>
            </a:pPr>
            <a:endParaRPr lang="en-US"/>
          </a:p>
          <a:p>
            <a:pPr marL="158750" indent="0">
              <a:buNone/>
            </a:pPr>
            <a:endParaRPr lang="en-US"/>
          </a:p>
          <a:p>
            <a:pPr marL="158750" indent="0">
              <a:buNone/>
            </a:pPr>
            <a:r>
              <a:rPr lang="en-US"/>
              <a:t>It was accepted in </a:t>
            </a:r>
            <a:r>
              <a:rPr lang="en-US" err="1"/>
              <a:t>moshaat</a:t>
            </a:r>
            <a:r>
              <a:rPr lang="en-US"/>
              <a:t> boot camp and the paper is successfully published on </a:t>
            </a:r>
            <a:r>
              <a:rPr lang="en-US" err="1"/>
              <a:t>ijet</a:t>
            </a:r>
            <a:r>
              <a:rPr lang="en-US"/>
              <a:t>, and we plan to publish more inshaalah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e0dedb1667_0_10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e0dedb1667_0_10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0dedb1667_0_10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0dedb1667_0_10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 u can see in this arch diagram </a:t>
            </a:r>
          </a:p>
          <a:p>
            <a:r>
              <a:rPr lang="en-US"/>
              <a:t>, </a:t>
            </a:r>
            <a:r>
              <a:rPr lang="en-US" err="1"/>
              <a:t>hader</a:t>
            </a:r>
            <a:r>
              <a:rPr lang="en-US"/>
              <a:t> serves 4 types of users admin instructor invigilator and </a:t>
            </a:r>
            <a:r>
              <a:rPr lang="en-US" err="1"/>
              <a:t>ofcourse</a:t>
            </a:r>
            <a:r>
              <a:rPr lang="en-US"/>
              <a:t> students.</a:t>
            </a:r>
          </a:p>
          <a:p>
            <a:r>
              <a:rPr lang="en-US"/>
              <a:t>They all use the same medium which is the mobile </a:t>
            </a:r>
            <a:r>
              <a:rPr lang="en-US" err="1"/>
              <a:t>wether</a:t>
            </a:r>
            <a:r>
              <a:rPr lang="en-US"/>
              <a:t> its </a:t>
            </a:r>
            <a:r>
              <a:rPr lang="en-US" err="1"/>
              <a:t>ios</a:t>
            </a:r>
            <a:r>
              <a:rPr lang="en-US"/>
              <a:t> or android</a:t>
            </a:r>
          </a:p>
          <a:p>
            <a:r>
              <a:rPr lang="en-US"/>
              <a:t>All data are </a:t>
            </a:r>
            <a:r>
              <a:rPr lang="en-US" err="1"/>
              <a:t>registeres</a:t>
            </a:r>
            <a:r>
              <a:rPr lang="en-US"/>
              <a:t> in the firebase database securly</a:t>
            </a:r>
          </a:p>
          <a:p>
            <a:endParaRPr lang="en-SA"/>
          </a:p>
        </p:txBody>
      </p:sp>
    </p:spTree>
    <p:extLst>
      <p:ext uri="{BB962C8B-B14F-4D97-AF65-F5344CB8AC3E}">
        <p14:creationId xmlns:p14="http://schemas.microsoft.com/office/powerpoint/2010/main" val="256369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e073fce62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e073fce62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e0dedb16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e0dedb16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017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e0dedb1667_0_10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e0dedb1667_0_10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410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As mentioned by the team, HADER can reduce time and error and provide solutions for organizations and individuals</a:t>
            </a:r>
          </a:p>
          <a:p>
            <a:pPr marL="457200" marR="0" indent="-298450" algn="l" rtl="0">
              <a:lnSpc>
                <a:spcPct val="100000"/>
              </a:lnSpc>
              <a:spcBef>
                <a:spcPts val="0"/>
              </a:spcBef>
              <a:spcAft>
                <a:spcPts val="0"/>
              </a:spcAft>
              <a:buClr>
                <a:srgbClr val="000000"/>
              </a:buClr>
              <a:buSzPts val="1100"/>
              <a:buFont typeface="Arial"/>
              <a:buChar char="●"/>
            </a:pPr>
            <a:endParaRPr lang="en-SA"/>
          </a:p>
        </p:txBody>
      </p:sp>
    </p:spTree>
    <p:extLst>
      <p:ext uri="{BB962C8B-B14F-4D97-AF65-F5344CB8AC3E}">
        <p14:creationId xmlns:p14="http://schemas.microsoft.com/office/powerpoint/2010/main" val="2813625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e0dedb1667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e0dedb1667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Gray Box Testing :</a:t>
            </a:r>
          </a:p>
          <a:p>
            <a:pPr>
              <a:buNone/>
            </a:pPr>
            <a:r>
              <a:rPr lang="en-US"/>
              <a:t>Gray Box Testing is a combination of the Black Box Testing technique and the White Box Testing technique in software testing. The gray-box testing involves inputs and outputs of a program for the testing purpose but test design is tested by using the information about the code. Gray-box testing is well suited for web application testing because it factors in a high-level design environment and the inter-operability conditions.</a:t>
            </a:r>
          </a:p>
          <a:p>
            <a:pPr>
              <a:buNone/>
            </a:pPr>
            <a:endParaRPr lang="en-US"/>
          </a:p>
          <a:p>
            <a:pPr>
              <a:buNone/>
            </a:pPr>
            <a:endParaRPr lang="en-US"/>
          </a:p>
          <a:p>
            <a:pPr>
              <a:buNone/>
            </a:pPr>
            <a:r>
              <a:rPr lang="en-US"/>
              <a:t>White Box Testing :</a:t>
            </a:r>
          </a:p>
          <a:p>
            <a:pPr>
              <a:buNone/>
            </a:pPr>
            <a:r>
              <a:rPr lang="en-US"/>
              <a:t>White-box testing or glass-box testing is a software testing technique that tests the software by using the knowledge of internal data structures, physical logic flow, and architecture at the level of source code. This testing works by looking at testing from the developer’s point of view. This testing is also known as glass box testing, clear box testing, structural testing, or non-functional testing.</a:t>
            </a:r>
          </a:p>
          <a:p>
            <a:pPr>
              <a:buNone/>
            </a:pPr>
            <a:r>
              <a:rPr lang="en-US"/>
              <a:t>Black Box Testing :</a:t>
            </a:r>
          </a:p>
          <a:p>
            <a:pPr>
              <a:buNone/>
            </a:pPr>
            <a:r>
              <a:rPr lang="en-US"/>
              <a:t>Black box testing is a type of software testing in which the functionality of the software is not known. The testing is done without the internal knowledge of the products. It is also called Functional testing. Black-box testing focuses on software’s external attributes and </a:t>
            </a:r>
            <a:r>
              <a:rPr lang="en-US" err="1"/>
              <a:t>behaviour</a:t>
            </a:r>
            <a:r>
              <a:rPr lang="en-US"/>
              <a:t>. This type of testing looks at an application’s software expected </a:t>
            </a:r>
            <a:r>
              <a:rPr lang="en-US" err="1"/>
              <a:t>behaviour</a:t>
            </a:r>
            <a:r>
              <a:rPr lang="en-US"/>
              <a:t> from the user’s point of view.</a:t>
            </a:r>
          </a:p>
          <a:p>
            <a:pPr marL="0" lvl="0" indent="0" algn="l">
              <a:spcBef>
                <a:spcPts val="0"/>
              </a:spcBef>
              <a:spcAft>
                <a:spcPts val="0"/>
              </a:spcAft>
              <a:buNone/>
            </a:pPr>
            <a:endParaRPr lang="en-US"/>
          </a:p>
        </p:txBody>
      </p:sp>
    </p:spTree>
    <p:extLst>
      <p:ext uri="{BB962C8B-B14F-4D97-AF65-F5344CB8AC3E}">
        <p14:creationId xmlns:p14="http://schemas.microsoft.com/office/powerpoint/2010/main" val="3062234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4068000" y="1695450"/>
            <a:ext cx="4099800" cy="1525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2" name="Google Shape;82;p3"/>
          <p:cNvSpPr txBox="1">
            <a:spLocks noGrp="1"/>
          </p:cNvSpPr>
          <p:nvPr>
            <p:ph type="title" idx="2" hasCustomPrompt="1"/>
          </p:nvPr>
        </p:nvSpPr>
        <p:spPr>
          <a:xfrm>
            <a:off x="1553400" y="1865376"/>
            <a:ext cx="1593600" cy="141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3" name="Google Shape;83;p3"/>
          <p:cNvSpPr txBox="1">
            <a:spLocks noGrp="1"/>
          </p:cNvSpPr>
          <p:nvPr>
            <p:ph type="subTitle" idx="1"/>
          </p:nvPr>
        </p:nvSpPr>
        <p:spPr>
          <a:xfrm>
            <a:off x="4068000" y="3208375"/>
            <a:ext cx="40998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3"/>
          <p:cNvSpPr/>
          <p:nvPr/>
        </p:nvSpPr>
        <p:spPr>
          <a:xfrm rot="2114048">
            <a:off x="6021621" y="-4177893"/>
            <a:ext cx="5792841" cy="5793187"/>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2114170">
            <a:off x="2064472" y="4363955"/>
            <a:ext cx="3691321" cy="369149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3"/>
          <p:cNvGrpSpPr/>
          <p:nvPr/>
        </p:nvGrpSpPr>
        <p:grpSpPr>
          <a:xfrm rot="5400000">
            <a:off x="917125" y="46175"/>
            <a:ext cx="561450" cy="1320050"/>
            <a:chOff x="1968125" y="4153700"/>
            <a:chExt cx="561450" cy="1320050"/>
          </a:xfrm>
        </p:grpSpPr>
        <p:sp>
          <p:nvSpPr>
            <p:cNvPr id="87" name="Google Shape;87;p3"/>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chemeClr val="dk2"/>
            </a:gs>
            <a:gs pos="100000">
              <a:schemeClr val="lt2"/>
            </a:gs>
          </a:gsLst>
          <a:lin ang="8099331" scaled="0"/>
        </a:gradFill>
        <a:effectLst/>
      </p:bgPr>
    </p:bg>
    <p:spTree>
      <p:nvGrpSpPr>
        <p:cNvPr id="1" name="Shape 1148"/>
        <p:cNvGrpSpPr/>
        <p:nvPr/>
      </p:nvGrpSpPr>
      <p:grpSpPr>
        <a:xfrm>
          <a:off x="0" y="0"/>
          <a:ext cx="0" cy="0"/>
          <a:chOff x="0" y="0"/>
          <a:chExt cx="0" cy="0"/>
        </a:xfrm>
      </p:grpSpPr>
      <p:sp>
        <p:nvSpPr>
          <p:cNvPr id="1149" name="Google Shape;1149;p29"/>
          <p:cNvSpPr/>
          <p:nvPr/>
        </p:nvSpPr>
        <p:spPr>
          <a:xfrm>
            <a:off x="-724800" y="-1188625"/>
            <a:ext cx="2127900" cy="21279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9"/>
          <p:cNvSpPr/>
          <p:nvPr/>
        </p:nvSpPr>
        <p:spPr>
          <a:xfrm>
            <a:off x="2446050" y="4608575"/>
            <a:ext cx="4524600" cy="45246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gradFill>
          <a:gsLst>
            <a:gs pos="0">
              <a:schemeClr val="dk2"/>
            </a:gs>
            <a:gs pos="100000">
              <a:schemeClr val="lt2"/>
            </a:gs>
          </a:gsLst>
          <a:lin ang="8099331" scaled="0"/>
        </a:gradFill>
        <a:effectLst/>
      </p:bgPr>
    </p:bg>
    <p:spTree>
      <p:nvGrpSpPr>
        <p:cNvPr id="1" name="Shape 119"/>
        <p:cNvGrpSpPr/>
        <p:nvPr/>
      </p:nvGrpSpPr>
      <p:grpSpPr>
        <a:xfrm>
          <a:off x="0" y="0"/>
          <a:ext cx="0" cy="0"/>
          <a:chOff x="0" y="0"/>
          <a:chExt cx="0" cy="0"/>
        </a:xfrm>
      </p:grpSpPr>
      <p:sp>
        <p:nvSpPr>
          <p:cNvPr id="120" name="Google Shape;120;p4"/>
          <p:cNvSpPr txBox="1">
            <a:spLocks noGrp="1"/>
          </p:cNvSpPr>
          <p:nvPr>
            <p:ph type="title"/>
          </p:nvPr>
        </p:nvSpPr>
        <p:spPr>
          <a:xfrm>
            <a:off x="2547900" y="539500"/>
            <a:ext cx="4048200" cy="58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 name="Google Shape;121;p4"/>
          <p:cNvSpPr txBox="1">
            <a:spLocks noGrp="1"/>
          </p:cNvSpPr>
          <p:nvPr>
            <p:ph type="body" idx="1"/>
          </p:nvPr>
        </p:nvSpPr>
        <p:spPr>
          <a:xfrm>
            <a:off x="720000" y="1215750"/>
            <a:ext cx="7704000" cy="32976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AutoNum type="arabicPeriod"/>
              <a:defRPr sz="11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
        <p:nvSpPr>
          <p:cNvPr id="122" name="Google Shape;122;p4"/>
          <p:cNvSpPr/>
          <p:nvPr/>
        </p:nvSpPr>
        <p:spPr>
          <a:xfrm>
            <a:off x="6578675" y="-2365950"/>
            <a:ext cx="3510900" cy="35109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F88436D9-0CF0-0F4A-B4D4-1EE039ADDF25}"/>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gradFill>
          <a:gsLst>
            <a:gs pos="0">
              <a:schemeClr val="dk2"/>
            </a:gs>
            <a:gs pos="100000">
              <a:schemeClr val="lt2"/>
            </a:gs>
          </a:gsLst>
          <a:lin ang="18900044" scaled="0"/>
        </a:gradFill>
        <a:effectLst/>
      </p:bgPr>
    </p:bg>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720000" y="539500"/>
            <a:ext cx="7704000" cy="64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5"/>
          <p:cNvSpPr txBox="1">
            <a:spLocks noGrp="1"/>
          </p:cNvSpPr>
          <p:nvPr>
            <p:ph type="title" idx="2"/>
          </p:nvPr>
        </p:nvSpPr>
        <p:spPr>
          <a:xfrm>
            <a:off x="1596700" y="3897272"/>
            <a:ext cx="2742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5"/>
          <p:cNvSpPr txBox="1">
            <a:spLocks noGrp="1"/>
          </p:cNvSpPr>
          <p:nvPr>
            <p:ph type="title" idx="3"/>
          </p:nvPr>
        </p:nvSpPr>
        <p:spPr>
          <a:xfrm>
            <a:off x="4804747" y="3897272"/>
            <a:ext cx="2742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5"/>
          <p:cNvSpPr txBox="1">
            <a:spLocks noGrp="1"/>
          </p:cNvSpPr>
          <p:nvPr>
            <p:ph type="subTitle" idx="1"/>
          </p:nvPr>
        </p:nvSpPr>
        <p:spPr>
          <a:xfrm>
            <a:off x="4923249" y="3083624"/>
            <a:ext cx="2505600" cy="8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8" name="Google Shape;128;p5"/>
          <p:cNvSpPr txBox="1">
            <a:spLocks noGrp="1"/>
          </p:cNvSpPr>
          <p:nvPr>
            <p:ph type="subTitle" idx="4"/>
          </p:nvPr>
        </p:nvSpPr>
        <p:spPr>
          <a:xfrm>
            <a:off x="1715375" y="3083624"/>
            <a:ext cx="2505600" cy="8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9" name="Google Shape;129;p5"/>
          <p:cNvSpPr txBox="1">
            <a:spLocks noGrp="1"/>
          </p:cNvSpPr>
          <p:nvPr>
            <p:ph type="title" idx="5" hasCustomPrompt="1"/>
          </p:nvPr>
        </p:nvSpPr>
        <p:spPr>
          <a:xfrm>
            <a:off x="2147675" y="1722025"/>
            <a:ext cx="1641000" cy="111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30" name="Google Shape;130;p5"/>
          <p:cNvSpPr txBox="1">
            <a:spLocks noGrp="1"/>
          </p:cNvSpPr>
          <p:nvPr>
            <p:ph type="title" idx="6" hasCustomPrompt="1"/>
          </p:nvPr>
        </p:nvSpPr>
        <p:spPr>
          <a:xfrm>
            <a:off x="5355552" y="1718700"/>
            <a:ext cx="1641000" cy="111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t>xx%</a:t>
            </a:r>
          </a:p>
        </p:txBody>
      </p:sp>
      <p:sp>
        <p:nvSpPr>
          <p:cNvPr id="131" name="Google Shape;131;p5"/>
          <p:cNvSpPr/>
          <p:nvPr/>
        </p:nvSpPr>
        <p:spPr>
          <a:xfrm rot="-900520">
            <a:off x="-3352652" y="893456"/>
            <a:ext cx="4514505" cy="4514505"/>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rot="-900520">
            <a:off x="7435448" y="-2996419"/>
            <a:ext cx="4514505" cy="4514505"/>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5"/>
          <p:cNvGrpSpPr/>
          <p:nvPr/>
        </p:nvGrpSpPr>
        <p:grpSpPr>
          <a:xfrm rot="16200000">
            <a:off x="8039685" y="4053833"/>
            <a:ext cx="561450" cy="1320050"/>
            <a:chOff x="1968125" y="4153700"/>
            <a:chExt cx="561450" cy="1320050"/>
          </a:xfrm>
        </p:grpSpPr>
        <p:sp>
          <p:nvSpPr>
            <p:cNvPr id="134" name="Google Shape;134;p5"/>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chemeClr val="dk2"/>
            </a:gs>
            <a:gs pos="100000">
              <a:schemeClr val="lt2"/>
            </a:gs>
          </a:gsLst>
          <a:lin ang="2700006" scaled="0"/>
        </a:gradFill>
        <a:effectLst/>
      </p:bgPr>
    </p:bg>
    <p:spTree>
      <p:nvGrpSpPr>
        <p:cNvPr id="1" name="Shape 166"/>
        <p:cNvGrpSpPr/>
        <p:nvPr/>
      </p:nvGrpSpPr>
      <p:grpSpPr>
        <a:xfrm>
          <a:off x="0" y="0"/>
          <a:ext cx="0" cy="0"/>
          <a:chOff x="0" y="0"/>
          <a:chExt cx="0" cy="0"/>
        </a:xfrm>
      </p:grpSpPr>
      <p:sp>
        <p:nvSpPr>
          <p:cNvPr id="167" name="Google Shape;167;p6"/>
          <p:cNvSpPr/>
          <p:nvPr/>
        </p:nvSpPr>
        <p:spPr>
          <a:xfrm rot="10800000">
            <a:off x="-1151174" y="-3281574"/>
            <a:ext cx="4070700" cy="40707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rot="-5400000">
            <a:off x="8470275" y="1349900"/>
            <a:ext cx="3880200" cy="38802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6"/>
          <p:cNvGrpSpPr/>
          <p:nvPr/>
        </p:nvGrpSpPr>
        <p:grpSpPr>
          <a:xfrm rot="-5400000">
            <a:off x="8061825" y="-238975"/>
            <a:ext cx="561450" cy="1320050"/>
            <a:chOff x="1968125" y="4153700"/>
            <a:chExt cx="561450" cy="1320050"/>
          </a:xfrm>
        </p:grpSpPr>
        <p:sp>
          <p:nvSpPr>
            <p:cNvPr id="170" name="Google Shape;170;p6"/>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6"/>
          <p:cNvSpPr/>
          <p:nvPr/>
        </p:nvSpPr>
        <p:spPr>
          <a:xfrm rot="-899637">
            <a:off x="-1915227" y="4297547"/>
            <a:ext cx="3151706" cy="3153734"/>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txBox="1">
            <a:spLocks noGrp="1"/>
          </p:cNvSpPr>
          <p:nvPr>
            <p:ph type="title"/>
          </p:nvPr>
        </p:nvSpPr>
        <p:spPr>
          <a:xfrm>
            <a:off x="720000" y="539500"/>
            <a:ext cx="77040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 name="Slide Number Placeholder 1">
            <a:extLst>
              <a:ext uri="{FF2B5EF4-FFF2-40B4-BE49-F238E27FC236}">
                <a16:creationId xmlns:a16="http://schemas.microsoft.com/office/drawing/2014/main" id="{FA521689-1BD2-C24D-A718-534A9C2297E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04"/>
        <p:cNvGrpSpPr/>
        <p:nvPr/>
      </p:nvGrpSpPr>
      <p:grpSpPr>
        <a:xfrm>
          <a:off x="0" y="0"/>
          <a:ext cx="0" cy="0"/>
          <a:chOff x="0" y="0"/>
          <a:chExt cx="0" cy="0"/>
        </a:xfrm>
      </p:grpSpPr>
      <p:sp>
        <p:nvSpPr>
          <p:cNvPr id="205" name="Google Shape;205;p7"/>
          <p:cNvSpPr txBox="1">
            <a:spLocks noGrp="1"/>
          </p:cNvSpPr>
          <p:nvPr>
            <p:ph type="body" idx="1"/>
          </p:nvPr>
        </p:nvSpPr>
        <p:spPr>
          <a:xfrm>
            <a:off x="3704188" y="1491375"/>
            <a:ext cx="3895800" cy="311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206" name="Google Shape;206;p7"/>
          <p:cNvSpPr txBox="1">
            <a:spLocks noGrp="1"/>
          </p:cNvSpPr>
          <p:nvPr>
            <p:ph type="title"/>
          </p:nvPr>
        </p:nvSpPr>
        <p:spPr>
          <a:xfrm>
            <a:off x="720000" y="539500"/>
            <a:ext cx="7710900" cy="61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7" name="Google Shape;207;p7"/>
          <p:cNvGrpSpPr/>
          <p:nvPr/>
        </p:nvGrpSpPr>
        <p:grpSpPr>
          <a:xfrm rot="-5400000">
            <a:off x="791100" y="3667825"/>
            <a:ext cx="561450" cy="1320050"/>
            <a:chOff x="1968125" y="4153700"/>
            <a:chExt cx="561450" cy="1320050"/>
          </a:xfrm>
        </p:grpSpPr>
        <p:sp>
          <p:nvSpPr>
            <p:cNvPr id="208" name="Google Shape;208;p7"/>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p:nvPr/>
        </p:nvSpPr>
        <p:spPr>
          <a:xfrm rot="-900468">
            <a:off x="8304038" y="354349"/>
            <a:ext cx="3218377" cy="3218377"/>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chemeClr val="dk2"/>
            </a:gs>
            <a:gs pos="100000">
              <a:schemeClr val="lt2"/>
            </a:gs>
          </a:gsLst>
          <a:lin ang="13500032" scaled="0"/>
        </a:gradFill>
        <a:effectLst/>
      </p:bgPr>
    </p:bg>
    <p:spTree>
      <p:nvGrpSpPr>
        <p:cNvPr id="1" name="Shape 381"/>
        <p:cNvGrpSpPr/>
        <p:nvPr/>
      </p:nvGrpSpPr>
      <p:grpSpPr>
        <a:xfrm>
          <a:off x="0" y="0"/>
          <a:ext cx="0" cy="0"/>
          <a:chOff x="0" y="0"/>
          <a:chExt cx="0" cy="0"/>
        </a:xfrm>
      </p:grpSpPr>
      <p:sp>
        <p:nvSpPr>
          <p:cNvPr id="382" name="Google Shape;382;p10"/>
          <p:cNvSpPr txBox="1">
            <a:spLocks noGrp="1"/>
          </p:cNvSpPr>
          <p:nvPr>
            <p:ph type="title"/>
          </p:nvPr>
        </p:nvSpPr>
        <p:spPr>
          <a:xfrm>
            <a:off x="720000" y="539500"/>
            <a:ext cx="3013800" cy="1033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 only 1">
    <p:bg>
      <p:bgPr>
        <a:gradFill>
          <a:gsLst>
            <a:gs pos="0">
              <a:schemeClr val="dk2"/>
            </a:gs>
            <a:gs pos="100000">
              <a:schemeClr val="lt2"/>
            </a:gs>
          </a:gsLst>
          <a:lin ang="2700006" scaled="0"/>
        </a:gradFill>
        <a:effectLst/>
      </p:bgPr>
    </p:bg>
    <p:spTree>
      <p:nvGrpSpPr>
        <p:cNvPr id="1" name="Shape 456"/>
        <p:cNvGrpSpPr/>
        <p:nvPr/>
      </p:nvGrpSpPr>
      <p:grpSpPr>
        <a:xfrm>
          <a:off x="0" y="0"/>
          <a:ext cx="0" cy="0"/>
          <a:chOff x="0" y="0"/>
          <a:chExt cx="0" cy="0"/>
        </a:xfrm>
      </p:grpSpPr>
      <p:sp>
        <p:nvSpPr>
          <p:cNvPr id="457" name="Google Shape;457;p13"/>
          <p:cNvSpPr txBox="1">
            <a:spLocks noGrp="1"/>
          </p:cNvSpPr>
          <p:nvPr>
            <p:ph type="title"/>
          </p:nvPr>
        </p:nvSpPr>
        <p:spPr>
          <a:xfrm>
            <a:off x="720000" y="539500"/>
            <a:ext cx="7704000" cy="59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8" name="Google Shape;458;p13"/>
          <p:cNvSpPr/>
          <p:nvPr/>
        </p:nvSpPr>
        <p:spPr>
          <a:xfrm>
            <a:off x="-724800" y="-1188625"/>
            <a:ext cx="2127900" cy="21279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a:off x="6611775" y="-1586600"/>
            <a:ext cx="2127900" cy="21279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a:off x="2446050" y="4608575"/>
            <a:ext cx="4524600" cy="45246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gradFill>
          <a:gsLst>
            <a:gs pos="0">
              <a:schemeClr val="dk2"/>
            </a:gs>
            <a:gs pos="100000">
              <a:schemeClr val="lt2"/>
            </a:gs>
          </a:gsLst>
          <a:lin ang="2700006" scaled="0"/>
        </a:gradFill>
        <a:effectLst/>
      </p:bgPr>
    </p:bg>
    <p:spTree>
      <p:nvGrpSpPr>
        <p:cNvPr id="1" name="Shape 707"/>
        <p:cNvGrpSpPr/>
        <p:nvPr/>
      </p:nvGrpSpPr>
      <p:grpSpPr>
        <a:xfrm>
          <a:off x="0" y="0"/>
          <a:ext cx="0" cy="0"/>
          <a:chOff x="0" y="0"/>
          <a:chExt cx="0" cy="0"/>
        </a:xfrm>
      </p:grpSpPr>
      <p:sp>
        <p:nvSpPr>
          <p:cNvPr id="708" name="Google Shape;708;p20"/>
          <p:cNvSpPr txBox="1">
            <a:spLocks noGrp="1"/>
          </p:cNvSpPr>
          <p:nvPr>
            <p:ph type="title"/>
          </p:nvPr>
        </p:nvSpPr>
        <p:spPr>
          <a:xfrm>
            <a:off x="1026900" y="1649088"/>
            <a:ext cx="4099800" cy="152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9" name="Google Shape;709;p20"/>
          <p:cNvSpPr txBox="1">
            <a:spLocks noGrp="1"/>
          </p:cNvSpPr>
          <p:nvPr>
            <p:ph type="title" idx="2" hasCustomPrompt="1"/>
          </p:nvPr>
        </p:nvSpPr>
        <p:spPr>
          <a:xfrm>
            <a:off x="6099350" y="1862850"/>
            <a:ext cx="1593600" cy="141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10" name="Google Shape;710;p20"/>
          <p:cNvSpPr txBox="1">
            <a:spLocks noGrp="1"/>
          </p:cNvSpPr>
          <p:nvPr>
            <p:ph type="subTitle" idx="1"/>
          </p:nvPr>
        </p:nvSpPr>
        <p:spPr>
          <a:xfrm>
            <a:off x="1026900" y="2781013"/>
            <a:ext cx="40998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1" name="Google Shape;711;p20"/>
          <p:cNvSpPr/>
          <p:nvPr/>
        </p:nvSpPr>
        <p:spPr>
          <a:xfrm rot="2114048">
            <a:off x="-3111454" y="-4056768"/>
            <a:ext cx="5792841" cy="5793187"/>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20"/>
          <p:cNvGrpSpPr/>
          <p:nvPr/>
        </p:nvGrpSpPr>
        <p:grpSpPr>
          <a:xfrm rot="5400000">
            <a:off x="7764525" y="46175"/>
            <a:ext cx="561450" cy="1320050"/>
            <a:chOff x="1968125" y="4153700"/>
            <a:chExt cx="561450" cy="1320050"/>
          </a:xfrm>
        </p:grpSpPr>
        <p:sp>
          <p:nvSpPr>
            <p:cNvPr id="713" name="Google Shape;713;p20"/>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0"/>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0"/>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0"/>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0"/>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0"/>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0"/>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0"/>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0"/>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0"/>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0"/>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0"/>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0"/>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0"/>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0"/>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0"/>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0"/>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0"/>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0"/>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0"/>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0"/>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0"/>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0"/>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0"/>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0"/>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0"/>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0"/>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0"/>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0"/>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0"/>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0"/>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0"/>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20"/>
          <p:cNvSpPr/>
          <p:nvPr/>
        </p:nvSpPr>
        <p:spPr>
          <a:xfrm rot="2113996">
            <a:off x="3002251" y="4179188"/>
            <a:ext cx="3478899" cy="3479072"/>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23CE83B7-BB47-7841-8F7D-A666993ED7C6}"/>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gradFill>
          <a:gsLst>
            <a:gs pos="0">
              <a:schemeClr val="dk2"/>
            </a:gs>
            <a:gs pos="100000">
              <a:schemeClr val="lt2"/>
            </a:gs>
          </a:gsLst>
          <a:lin ang="18900044" scaled="0"/>
        </a:gradFill>
        <a:effectLst/>
      </p:bgPr>
    </p:bg>
    <p:spTree>
      <p:nvGrpSpPr>
        <p:cNvPr id="1" name="Shape 746"/>
        <p:cNvGrpSpPr/>
        <p:nvPr/>
      </p:nvGrpSpPr>
      <p:grpSpPr>
        <a:xfrm>
          <a:off x="0" y="0"/>
          <a:ext cx="0" cy="0"/>
          <a:chOff x="0" y="0"/>
          <a:chExt cx="0" cy="0"/>
        </a:xfrm>
      </p:grpSpPr>
      <p:sp>
        <p:nvSpPr>
          <p:cNvPr id="747" name="Google Shape;747;p21"/>
          <p:cNvSpPr txBox="1">
            <a:spLocks noGrp="1"/>
          </p:cNvSpPr>
          <p:nvPr>
            <p:ph type="title"/>
          </p:nvPr>
        </p:nvSpPr>
        <p:spPr>
          <a:xfrm>
            <a:off x="2522100" y="2957025"/>
            <a:ext cx="4099800" cy="10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8" name="Google Shape;748;p21"/>
          <p:cNvSpPr txBox="1">
            <a:spLocks noGrp="1"/>
          </p:cNvSpPr>
          <p:nvPr>
            <p:ph type="title" idx="2" hasCustomPrompt="1"/>
          </p:nvPr>
        </p:nvSpPr>
        <p:spPr>
          <a:xfrm>
            <a:off x="3775200" y="935475"/>
            <a:ext cx="1593600" cy="141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9" name="Google Shape;749;p21"/>
          <p:cNvSpPr txBox="1">
            <a:spLocks noGrp="1"/>
          </p:cNvSpPr>
          <p:nvPr>
            <p:ph type="subTitle" idx="1"/>
          </p:nvPr>
        </p:nvSpPr>
        <p:spPr>
          <a:xfrm>
            <a:off x="2522100" y="3796400"/>
            <a:ext cx="4099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0" name="Google Shape;750;p21"/>
          <p:cNvSpPr/>
          <p:nvPr/>
        </p:nvSpPr>
        <p:spPr>
          <a:xfrm rot="-900520">
            <a:off x="-2140877" y="-896369"/>
            <a:ext cx="4514505" cy="4514505"/>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1"/>
          <p:cNvSpPr/>
          <p:nvPr/>
        </p:nvSpPr>
        <p:spPr>
          <a:xfrm rot="-900491">
            <a:off x="7229969" y="1458392"/>
            <a:ext cx="7442161" cy="7442161"/>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21"/>
          <p:cNvGrpSpPr/>
          <p:nvPr/>
        </p:nvGrpSpPr>
        <p:grpSpPr>
          <a:xfrm rot="-5400000">
            <a:off x="7642413" y="84000"/>
            <a:ext cx="561450" cy="1320050"/>
            <a:chOff x="1968125" y="4153700"/>
            <a:chExt cx="561450" cy="1320050"/>
          </a:xfrm>
        </p:grpSpPr>
        <p:sp>
          <p:nvSpPr>
            <p:cNvPr id="753" name="Google Shape;753;p21"/>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1"/>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1"/>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1"/>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1"/>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1"/>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1"/>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1"/>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1"/>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1"/>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1"/>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1"/>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1"/>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1"/>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1"/>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1"/>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1"/>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1"/>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1"/>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1"/>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1"/>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1"/>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1"/>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1"/>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1"/>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1"/>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1"/>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1"/>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a:ea typeface="Bebas Neue"/>
                <a:cs typeface="Bebas Neue"/>
                <a:sym typeface="Bebas Neue"/>
              </a:defRPr>
            </a:lvl1pPr>
            <a:lvl2pPr lvl="1" algn="r">
              <a:buNone/>
              <a:defRPr sz="1300">
                <a:solidFill>
                  <a:schemeClr val="dk2"/>
                </a:solidFill>
                <a:latin typeface="Bebas Neue"/>
                <a:ea typeface="Bebas Neue"/>
                <a:cs typeface="Bebas Neue"/>
                <a:sym typeface="Bebas Neue"/>
              </a:defRPr>
            </a:lvl2pPr>
            <a:lvl3pPr lvl="2" algn="r">
              <a:buNone/>
              <a:defRPr sz="1300">
                <a:solidFill>
                  <a:schemeClr val="dk2"/>
                </a:solidFill>
                <a:latin typeface="Bebas Neue"/>
                <a:ea typeface="Bebas Neue"/>
                <a:cs typeface="Bebas Neue"/>
                <a:sym typeface="Bebas Neue"/>
              </a:defRPr>
            </a:lvl3pPr>
            <a:lvl4pPr lvl="3" algn="r">
              <a:buNone/>
              <a:defRPr sz="1300">
                <a:solidFill>
                  <a:schemeClr val="dk2"/>
                </a:solidFill>
                <a:latin typeface="Bebas Neue"/>
                <a:ea typeface="Bebas Neue"/>
                <a:cs typeface="Bebas Neue"/>
                <a:sym typeface="Bebas Neue"/>
              </a:defRPr>
            </a:lvl4pPr>
            <a:lvl5pPr lvl="4" algn="r">
              <a:buNone/>
              <a:defRPr sz="1300">
                <a:solidFill>
                  <a:schemeClr val="dk2"/>
                </a:solidFill>
                <a:latin typeface="Bebas Neue"/>
                <a:ea typeface="Bebas Neue"/>
                <a:cs typeface="Bebas Neue"/>
                <a:sym typeface="Bebas Neue"/>
              </a:defRPr>
            </a:lvl5pPr>
            <a:lvl6pPr lvl="5" algn="r">
              <a:buNone/>
              <a:defRPr sz="1300">
                <a:solidFill>
                  <a:schemeClr val="dk2"/>
                </a:solidFill>
                <a:latin typeface="Bebas Neue"/>
                <a:ea typeface="Bebas Neue"/>
                <a:cs typeface="Bebas Neue"/>
                <a:sym typeface="Bebas Neue"/>
              </a:defRPr>
            </a:lvl6pPr>
            <a:lvl7pPr lvl="6" algn="r">
              <a:buNone/>
              <a:defRPr sz="1300">
                <a:solidFill>
                  <a:schemeClr val="dk2"/>
                </a:solidFill>
                <a:latin typeface="Bebas Neue"/>
                <a:ea typeface="Bebas Neue"/>
                <a:cs typeface="Bebas Neue"/>
                <a:sym typeface="Bebas Neue"/>
              </a:defRPr>
            </a:lvl7pPr>
            <a:lvl8pPr lvl="7" algn="r">
              <a:buNone/>
              <a:defRPr sz="1300">
                <a:solidFill>
                  <a:schemeClr val="dk2"/>
                </a:solidFill>
                <a:latin typeface="Bebas Neue"/>
                <a:ea typeface="Bebas Neue"/>
                <a:cs typeface="Bebas Neue"/>
                <a:sym typeface="Bebas Neue"/>
              </a:defRPr>
            </a:lvl8pPr>
            <a:lvl9pPr lvl="8" algn="r">
              <a:buNone/>
              <a:defRPr sz="1300">
                <a:solidFill>
                  <a:schemeClr val="dk2"/>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9" r:id="rId7"/>
    <p:sldLayoutId id="2147483666" r:id="rId8"/>
    <p:sldLayoutId id="2147483667" r:id="rId9"/>
    <p:sldLayoutId id="214748367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Google Shape;1203;p35">
            <a:extLst>
              <a:ext uri="{FF2B5EF4-FFF2-40B4-BE49-F238E27FC236}">
                <a16:creationId xmlns:a16="http://schemas.microsoft.com/office/drawing/2014/main" id="{81D7B789-423C-7C4E-96FB-E25CC8409FBE}"/>
              </a:ext>
            </a:extLst>
          </p:cNvPr>
          <p:cNvSpPr/>
          <p:nvPr/>
        </p:nvSpPr>
        <p:spPr>
          <a:xfrm rot="-900402">
            <a:off x="-3665188" y="3749457"/>
            <a:ext cx="5309891" cy="5309891"/>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icture containing text, holding, person, hand&#10;&#10;Description automatically generated">
            <a:extLst>
              <a:ext uri="{FF2B5EF4-FFF2-40B4-BE49-F238E27FC236}">
                <a16:creationId xmlns:a16="http://schemas.microsoft.com/office/drawing/2014/main" id="{66AEE0A5-4B6D-BF4F-86C9-F77990CCFEB3}"/>
              </a:ext>
            </a:extLst>
          </p:cNvPr>
          <p:cNvPicPr>
            <a:picLocks noChangeAspect="1"/>
          </p:cNvPicPr>
          <p:nvPr/>
        </p:nvPicPr>
        <p:blipFill rotWithShape="1">
          <a:blip r:embed="rId3"/>
          <a:srcRect r="30202"/>
          <a:stretch/>
        </p:blipFill>
        <p:spPr>
          <a:xfrm>
            <a:off x="6268223" y="903459"/>
            <a:ext cx="4062192" cy="5143500"/>
          </a:xfrm>
          <a:prstGeom prst="rect">
            <a:avLst/>
          </a:prstGeom>
        </p:spPr>
      </p:pic>
      <p:sp>
        <p:nvSpPr>
          <p:cNvPr id="5" name="Google Shape;1160;p32">
            <a:extLst>
              <a:ext uri="{FF2B5EF4-FFF2-40B4-BE49-F238E27FC236}">
                <a16:creationId xmlns:a16="http://schemas.microsoft.com/office/drawing/2014/main" id="{79201740-939C-524A-B847-8D59AF1CC681}"/>
              </a:ext>
            </a:extLst>
          </p:cNvPr>
          <p:cNvSpPr txBox="1">
            <a:spLocks/>
          </p:cNvSpPr>
          <p:nvPr/>
        </p:nvSpPr>
        <p:spPr>
          <a:xfrm>
            <a:off x="2380158" y="744890"/>
            <a:ext cx="3764839" cy="212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8000">
                <a:solidFill>
                  <a:schemeClr val="lt1"/>
                </a:solidFill>
              </a:rPr>
              <a:t>HADER</a:t>
            </a:r>
          </a:p>
        </p:txBody>
      </p:sp>
      <p:sp>
        <p:nvSpPr>
          <p:cNvPr id="6" name="Google Shape;1161;p32">
            <a:extLst>
              <a:ext uri="{FF2B5EF4-FFF2-40B4-BE49-F238E27FC236}">
                <a16:creationId xmlns:a16="http://schemas.microsoft.com/office/drawing/2014/main" id="{9966446C-0ADE-4548-8402-C06DD65F9338}"/>
              </a:ext>
            </a:extLst>
          </p:cNvPr>
          <p:cNvSpPr txBox="1">
            <a:spLocks/>
          </p:cNvSpPr>
          <p:nvPr/>
        </p:nvSpPr>
        <p:spPr>
          <a:xfrm>
            <a:off x="1584633" y="2177983"/>
            <a:ext cx="5355887"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naheim"/>
              <a:buAutoNum type="arabicPeriod"/>
              <a:defRPr sz="1100" b="0" i="0" u="none" strike="noStrike" cap="none">
                <a:solidFill>
                  <a:schemeClr val="dk1"/>
                </a:solidFill>
                <a:latin typeface="Anaheim"/>
                <a:ea typeface="Anaheim"/>
                <a:cs typeface="Anaheim"/>
                <a:sym typeface="Anaheim"/>
              </a:defRPr>
            </a:lvl1pPr>
            <a:lvl2pPr marL="914400" marR="0" lvl="1" indent="-304800" algn="l" rtl="0">
              <a:lnSpc>
                <a:spcPct val="115000"/>
              </a:lnSpc>
              <a:spcBef>
                <a:spcPts val="1600"/>
              </a:spcBef>
              <a:spcAft>
                <a:spcPts val="0"/>
              </a:spcAft>
              <a:buClr>
                <a:schemeClr val="dk1"/>
              </a:buClr>
              <a:buSzPts val="1200"/>
              <a:buFont typeface="Roboto Condensed Light"/>
              <a:buAutoNum type="alphaLcPeriod"/>
              <a:defRPr sz="1400" b="0" i="0" u="none" strike="noStrike" cap="none">
                <a:solidFill>
                  <a:schemeClr val="dk1"/>
                </a:solidFill>
                <a:latin typeface="Anaheim"/>
                <a:ea typeface="Anaheim"/>
                <a:cs typeface="Anaheim"/>
                <a:sym typeface="Anaheim"/>
              </a:defRPr>
            </a:lvl2pPr>
            <a:lvl3pPr marL="1371600" marR="0" lvl="2" indent="-304800" algn="l" rtl="0">
              <a:lnSpc>
                <a:spcPct val="115000"/>
              </a:lnSpc>
              <a:spcBef>
                <a:spcPts val="1600"/>
              </a:spcBef>
              <a:spcAft>
                <a:spcPts val="0"/>
              </a:spcAft>
              <a:buClr>
                <a:schemeClr val="dk1"/>
              </a:buClr>
              <a:buSzPts val="1200"/>
              <a:buFont typeface="Roboto Condensed Light"/>
              <a:buAutoNum type="romanLcPeriod"/>
              <a:defRPr sz="1400" b="0" i="0" u="none" strike="noStrike" cap="none">
                <a:solidFill>
                  <a:schemeClr val="dk1"/>
                </a:solidFill>
                <a:latin typeface="Anaheim"/>
                <a:ea typeface="Anaheim"/>
                <a:cs typeface="Anaheim"/>
                <a:sym typeface="Anaheim"/>
              </a:defRPr>
            </a:lvl3pPr>
            <a:lvl4pPr marL="1828800" marR="0" lvl="3" indent="-304800" algn="l" rtl="0">
              <a:lnSpc>
                <a:spcPct val="115000"/>
              </a:lnSpc>
              <a:spcBef>
                <a:spcPts val="1600"/>
              </a:spcBef>
              <a:spcAft>
                <a:spcPts val="0"/>
              </a:spcAft>
              <a:buClr>
                <a:schemeClr val="dk1"/>
              </a:buClr>
              <a:buSzPts val="1200"/>
              <a:buFont typeface="Roboto Condensed Light"/>
              <a:buAutoNum type="arabicPeriod"/>
              <a:defRPr sz="1400" b="0" i="0" u="none" strike="noStrike" cap="none">
                <a:solidFill>
                  <a:schemeClr val="dk1"/>
                </a:solidFill>
                <a:latin typeface="Anaheim"/>
                <a:ea typeface="Anaheim"/>
                <a:cs typeface="Anaheim"/>
                <a:sym typeface="Anaheim"/>
              </a:defRPr>
            </a:lvl4pPr>
            <a:lvl5pPr marL="2286000" marR="0" lvl="4" indent="-304800" algn="l" rtl="0">
              <a:lnSpc>
                <a:spcPct val="115000"/>
              </a:lnSpc>
              <a:spcBef>
                <a:spcPts val="1600"/>
              </a:spcBef>
              <a:spcAft>
                <a:spcPts val="0"/>
              </a:spcAft>
              <a:buClr>
                <a:schemeClr val="dk1"/>
              </a:buClr>
              <a:buSzPts val="1200"/>
              <a:buFont typeface="Roboto Condensed Light"/>
              <a:buAutoNum type="alphaLcPeriod"/>
              <a:defRPr sz="1400" b="0" i="0" u="none" strike="noStrike" cap="none">
                <a:solidFill>
                  <a:schemeClr val="dk1"/>
                </a:solidFill>
                <a:latin typeface="Anaheim"/>
                <a:ea typeface="Anaheim"/>
                <a:cs typeface="Anaheim"/>
                <a:sym typeface="Anaheim"/>
              </a:defRPr>
            </a:lvl5pPr>
            <a:lvl6pPr marL="2743200" marR="0" lvl="5" indent="-304800" algn="l" rtl="0">
              <a:lnSpc>
                <a:spcPct val="115000"/>
              </a:lnSpc>
              <a:spcBef>
                <a:spcPts val="1600"/>
              </a:spcBef>
              <a:spcAft>
                <a:spcPts val="0"/>
              </a:spcAft>
              <a:buClr>
                <a:schemeClr val="dk1"/>
              </a:buClr>
              <a:buSzPts val="1200"/>
              <a:buFont typeface="Roboto Condensed Light"/>
              <a:buAutoNum type="romanLcPeriod"/>
              <a:defRPr sz="1400" b="0" i="0" u="none" strike="noStrike" cap="none">
                <a:solidFill>
                  <a:schemeClr val="dk1"/>
                </a:solidFill>
                <a:latin typeface="Anaheim"/>
                <a:ea typeface="Anaheim"/>
                <a:cs typeface="Anaheim"/>
                <a:sym typeface="Anaheim"/>
              </a:defRPr>
            </a:lvl6pPr>
            <a:lvl7pPr marL="3200400" marR="0" lvl="6" indent="-304800" algn="l" rtl="0">
              <a:lnSpc>
                <a:spcPct val="115000"/>
              </a:lnSpc>
              <a:spcBef>
                <a:spcPts val="1600"/>
              </a:spcBef>
              <a:spcAft>
                <a:spcPts val="0"/>
              </a:spcAft>
              <a:buClr>
                <a:schemeClr val="dk1"/>
              </a:buClr>
              <a:buSzPts val="1200"/>
              <a:buFont typeface="Roboto Condensed Light"/>
              <a:buAutoNum type="arabicPeriod"/>
              <a:defRPr sz="1400" b="0" i="0" u="none" strike="noStrike" cap="none">
                <a:solidFill>
                  <a:schemeClr val="dk1"/>
                </a:solidFill>
                <a:latin typeface="Anaheim"/>
                <a:ea typeface="Anaheim"/>
                <a:cs typeface="Anaheim"/>
                <a:sym typeface="Anaheim"/>
              </a:defRPr>
            </a:lvl7pPr>
            <a:lvl8pPr marL="3657600" marR="0" lvl="7" indent="-304800" algn="l" rtl="0">
              <a:lnSpc>
                <a:spcPct val="115000"/>
              </a:lnSpc>
              <a:spcBef>
                <a:spcPts val="1600"/>
              </a:spcBef>
              <a:spcAft>
                <a:spcPts val="0"/>
              </a:spcAft>
              <a:buClr>
                <a:schemeClr val="dk1"/>
              </a:buClr>
              <a:buSzPts val="1200"/>
              <a:buFont typeface="Roboto Condensed Light"/>
              <a:buAutoNum type="alphaLcPeriod"/>
              <a:defRPr sz="1400" b="0" i="0" u="none" strike="noStrike" cap="none">
                <a:solidFill>
                  <a:schemeClr val="dk1"/>
                </a:solidFill>
                <a:latin typeface="Anaheim"/>
                <a:ea typeface="Anaheim"/>
                <a:cs typeface="Anaheim"/>
                <a:sym typeface="Anaheim"/>
              </a:defRPr>
            </a:lvl8pPr>
            <a:lvl9pPr marL="4114800" marR="0" lvl="8" indent="-304800" algn="l" rtl="0">
              <a:lnSpc>
                <a:spcPct val="115000"/>
              </a:lnSpc>
              <a:spcBef>
                <a:spcPts val="1600"/>
              </a:spcBef>
              <a:spcAft>
                <a:spcPts val="1600"/>
              </a:spcAft>
              <a:buClr>
                <a:schemeClr val="dk1"/>
              </a:buClr>
              <a:buSzPts val="1200"/>
              <a:buFont typeface="Roboto Condensed Light"/>
              <a:buAutoNum type="romanLcPeriod"/>
              <a:defRPr sz="1400" b="0" i="0" u="none" strike="noStrike" cap="none">
                <a:solidFill>
                  <a:schemeClr val="dk1"/>
                </a:solidFill>
                <a:latin typeface="Anaheim"/>
                <a:ea typeface="Anaheim"/>
                <a:cs typeface="Anaheim"/>
                <a:sym typeface="Anaheim"/>
              </a:defRPr>
            </a:lvl9pPr>
          </a:lstStyle>
          <a:p>
            <a:pPr marL="0" indent="0" algn="ctr">
              <a:buFont typeface="Anaheim"/>
              <a:buNone/>
            </a:pPr>
            <a:r>
              <a:rPr lang="en-US" sz="2800"/>
              <a:t>Senior Project Presentation</a:t>
            </a:r>
          </a:p>
        </p:txBody>
      </p:sp>
      <p:sp>
        <p:nvSpPr>
          <p:cNvPr id="7" name="Google Shape;148;p32">
            <a:extLst>
              <a:ext uri="{FF2B5EF4-FFF2-40B4-BE49-F238E27FC236}">
                <a16:creationId xmlns:a16="http://schemas.microsoft.com/office/drawing/2014/main" id="{FC9F4061-DA15-F144-AAA3-4AD127DFDF7D}"/>
              </a:ext>
            </a:extLst>
          </p:cNvPr>
          <p:cNvSpPr txBox="1">
            <a:spLocks/>
          </p:cNvSpPr>
          <p:nvPr/>
        </p:nvSpPr>
        <p:spPr>
          <a:xfrm>
            <a:off x="3084838" y="2986031"/>
            <a:ext cx="2974323" cy="18844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dk1"/>
              </a:buClr>
              <a:buSzPts val="1800"/>
              <a:buFont typeface="Anaheim"/>
              <a:buNone/>
              <a:defRPr sz="1800" b="0" i="0" u="none" strike="noStrike" cap="none">
                <a:solidFill>
                  <a:schemeClr val="dk1"/>
                </a:solidFill>
                <a:latin typeface="Anaheim"/>
                <a:ea typeface="Anaheim"/>
                <a:cs typeface="Anaheim"/>
                <a:sym typeface="Anaheim"/>
              </a:defRPr>
            </a:lvl9pPr>
          </a:lstStyle>
          <a:p>
            <a:pPr marL="0" indent="0"/>
            <a:r>
              <a:rPr lang="en-US" sz="1200" b="1">
                <a:solidFill>
                  <a:schemeClr val="dk1"/>
                </a:solidFill>
              </a:rPr>
              <a:t>Presented by:</a:t>
            </a:r>
          </a:p>
          <a:p>
            <a:pPr marL="0" indent="0"/>
            <a:r>
              <a:rPr lang="en-US" sz="1200">
                <a:solidFill>
                  <a:schemeClr val="dk1"/>
                </a:solidFill>
              </a:rPr>
              <a:t>(Leader) Shahad </a:t>
            </a:r>
            <a:r>
              <a:rPr lang="en-US" sz="1200" err="1">
                <a:solidFill>
                  <a:schemeClr val="dk1"/>
                </a:solidFill>
              </a:rPr>
              <a:t>AlTamimi</a:t>
            </a:r>
            <a:r>
              <a:rPr lang="ar-SA" sz="1200">
                <a:solidFill>
                  <a:schemeClr val="dk1"/>
                </a:solidFill>
              </a:rPr>
              <a:t> </a:t>
            </a:r>
            <a:r>
              <a:rPr lang="en-US" sz="1200">
                <a:solidFill>
                  <a:schemeClr val="dk1"/>
                </a:solidFill>
              </a:rPr>
              <a:t> - 2170001466</a:t>
            </a:r>
          </a:p>
          <a:p>
            <a:pPr marL="0" indent="0"/>
            <a:r>
              <a:rPr lang="en-US" sz="1200">
                <a:solidFill>
                  <a:schemeClr val="dk1"/>
                </a:solidFill>
              </a:rPr>
              <a:t>Lamia </a:t>
            </a:r>
            <a:r>
              <a:rPr lang="en-US" sz="1200" err="1">
                <a:solidFill>
                  <a:schemeClr val="dk1"/>
                </a:solidFill>
              </a:rPr>
              <a:t>AlHammad</a:t>
            </a:r>
            <a:r>
              <a:rPr lang="en-US" sz="1200">
                <a:solidFill>
                  <a:schemeClr val="dk1"/>
                </a:solidFill>
              </a:rPr>
              <a:t> – 2180001345</a:t>
            </a:r>
          </a:p>
          <a:p>
            <a:pPr marL="0" indent="0"/>
            <a:r>
              <a:rPr lang="en-US" sz="1200" err="1">
                <a:solidFill>
                  <a:schemeClr val="dk1"/>
                </a:solidFill>
              </a:rPr>
              <a:t>Deemah</a:t>
            </a:r>
            <a:r>
              <a:rPr lang="en-US" sz="1200">
                <a:solidFill>
                  <a:schemeClr val="dk1"/>
                </a:solidFill>
              </a:rPr>
              <a:t> </a:t>
            </a:r>
            <a:r>
              <a:rPr lang="en-US" sz="1200" err="1">
                <a:solidFill>
                  <a:schemeClr val="dk1"/>
                </a:solidFill>
              </a:rPr>
              <a:t>AlRushood</a:t>
            </a:r>
            <a:r>
              <a:rPr lang="en-US" sz="1200">
                <a:solidFill>
                  <a:schemeClr val="dk1"/>
                </a:solidFill>
              </a:rPr>
              <a:t> - 2180000066</a:t>
            </a:r>
          </a:p>
          <a:p>
            <a:pPr marL="0" indent="0"/>
            <a:r>
              <a:rPr lang="en-US" sz="1200" err="1">
                <a:solidFill>
                  <a:schemeClr val="dk1"/>
                </a:solidFill>
              </a:rPr>
              <a:t>Danah</a:t>
            </a:r>
            <a:r>
              <a:rPr lang="en-US" sz="1200">
                <a:solidFill>
                  <a:schemeClr val="dk1"/>
                </a:solidFill>
              </a:rPr>
              <a:t> </a:t>
            </a:r>
            <a:r>
              <a:rPr lang="en-US" sz="1200" err="1">
                <a:solidFill>
                  <a:schemeClr val="dk1"/>
                </a:solidFill>
              </a:rPr>
              <a:t>AlDosari</a:t>
            </a:r>
            <a:r>
              <a:rPr lang="en-US" sz="1200">
                <a:solidFill>
                  <a:schemeClr val="dk1"/>
                </a:solidFill>
              </a:rPr>
              <a:t> - 2180005949</a:t>
            </a:r>
          </a:p>
          <a:p>
            <a:pPr marL="0" indent="0"/>
            <a:endParaRPr lang="en-US" sz="1200">
              <a:solidFill>
                <a:schemeClr val="dk1"/>
              </a:solidFill>
            </a:endParaRPr>
          </a:p>
          <a:p>
            <a:pPr marL="0" indent="0"/>
            <a:r>
              <a:rPr lang="en-US" sz="1200" b="1">
                <a:solidFill>
                  <a:schemeClr val="dk1"/>
                </a:solidFill>
              </a:rPr>
              <a:t>Project Supervisor:</a:t>
            </a:r>
          </a:p>
          <a:p>
            <a:pPr marL="0" indent="0"/>
            <a:r>
              <a:rPr lang="en-US" sz="1200">
                <a:solidFill>
                  <a:schemeClr val="dk1"/>
                </a:solidFill>
              </a:rPr>
              <a:t>Ms. </a:t>
            </a:r>
            <a:r>
              <a:rPr lang="en-US" sz="1200" err="1">
                <a:solidFill>
                  <a:schemeClr val="dk1"/>
                </a:solidFill>
              </a:rPr>
              <a:t>Asiya</a:t>
            </a:r>
            <a:r>
              <a:rPr lang="en-US" sz="1200">
                <a:solidFill>
                  <a:schemeClr val="dk1"/>
                </a:solidFill>
              </a:rPr>
              <a:t> Abdus Salam</a:t>
            </a:r>
          </a:p>
          <a:p>
            <a:pPr marL="0" indent="0"/>
            <a:r>
              <a:rPr lang="en-US" sz="1200" b="1">
                <a:solidFill>
                  <a:schemeClr val="dk1"/>
                </a:solidFill>
              </a:rPr>
              <a:t>Project Evaluators:</a:t>
            </a:r>
          </a:p>
          <a:p>
            <a:pPr marL="0" indent="0"/>
            <a:r>
              <a:rPr lang="en-US" sz="1200">
                <a:solidFill>
                  <a:schemeClr val="dk1"/>
                </a:solidFill>
              </a:rPr>
              <a:t>Dr. Rami Mohammad – Ms. Elham </a:t>
            </a:r>
            <a:r>
              <a:rPr lang="en-US" sz="1200" err="1">
                <a:solidFill>
                  <a:schemeClr val="dk1"/>
                </a:solidFill>
              </a:rPr>
              <a:t>Shafoult</a:t>
            </a:r>
            <a:endParaRPr lang="en-US" sz="1200">
              <a:solidFill>
                <a:schemeClr val="dk1"/>
              </a:solidFill>
            </a:endParaRPr>
          </a:p>
          <a:p>
            <a:pPr marL="0" indent="0"/>
            <a:endParaRPr lang="en-US" sz="1200">
              <a:solidFill>
                <a:schemeClr val="dk1"/>
              </a:solidFill>
            </a:endParaRPr>
          </a:p>
        </p:txBody>
      </p:sp>
      <p:grpSp>
        <p:nvGrpSpPr>
          <p:cNvPr id="10" name="Google Shape;47;p2">
            <a:extLst>
              <a:ext uri="{FF2B5EF4-FFF2-40B4-BE49-F238E27FC236}">
                <a16:creationId xmlns:a16="http://schemas.microsoft.com/office/drawing/2014/main" id="{04B7E8A7-117D-4C42-864C-A78FE0300E16}"/>
              </a:ext>
            </a:extLst>
          </p:cNvPr>
          <p:cNvGrpSpPr/>
          <p:nvPr/>
        </p:nvGrpSpPr>
        <p:grpSpPr>
          <a:xfrm rot="5400000">
            <a:off x="7977194" y="-140815"/>
            <a:ext cx="561450" cy="1320050"/>
            <a:chOff x="1968125" y="4153700"/>
            <a:chExt cx="561450" cy="1320050"/>
          </a:xfrm>
        </p:grpSpPr>
        <p:sp>
          <p:nvSpPr>
            <p:cNvPr id="11" name="Google Shape;48;p2">
              <a:extLst>
                <a:ext uri="{FF2B5EF4-FFF2-40B4-BE49-F238E27FC236}">
                  <a16:creationId xmlns:a16="http://schemas.microsoft.com/office/drawing/2014/main" id="{A23906D7-3E12-6F41-B485-98EB4808C1F6}"/>
                </a:ext>
              </a:extLst>
            </p:cNvPr>
            <p:cNvSpPr/>
            <p:nvPr/>
          </p:nvSpPr>
          <p:spPr>
            <a:xfrm>
              <a:off x="1968125" y="5418375"/>
              <a:ext cx="55350" cy="55375"/>
            </a:xfrm>
            <a:custGeom>
              <a:avLst/>
              <a:gdLst/>
              <a:ahLst/>
              <a:cxnLst/>
              <a:rect l="l" t="t" r="r" b="b"/>
              <a:pathLst>
                <a:path w="2214" h="2215" extrusionOk="0">
                  <a:moveTo>
                    <a:pt x="1108" y="1"/>
                  </a:moveTo>
                  <a:cubicBezTo>
                    <a:pt x="500" y="1"/>
                    <a:pt x="0" y="501"/>
                    <a:pt x="0" y="1109"/>
                  </a:cubicBezTo>
                  <a:cubicBezTo>
                    <a:pt x="0" y="1715"/>
                    <a:pt x="500" y="2214"/>
                    <a:pt x="1108" y="2214"/>
                  </a:cubicBezTo>
                  <a:cubicBezTo>
                    <a:pt x="1714" y="2214"/>
                    <a:pt x="2213" y="1715"/>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p2">
              <a:extLst>
                <a:ext uri="{FF2B5EF4-FFF2-40B4-BE49-F238E27FC236}">
                  <a16:creationId xmlns:a16="http://schemas.microsoft.com/office/drawing/2014/main" id="{76271395-CA17-7944-8FB4-D7DBE73C4E86}"/>
                </a:ext>
              </a:extLst>
            </p:cNvPr>
            <p:cNvSpPr/>
            <p:nvPr/>
          </p:nvSpPr>
          <p:spPr>
            <a:xfrm>
              <a:off x="1968125" y="5245225"/>
              <a:ext cx="55350" cy="55375"/>
            </a:xfrm>
            <a:custGeom>
              <a:avLst/>
              <a:gdLst/>
              <a:ahLst/>
              <a:cxnLst/>
              <a:rect l="l" t="t" r="r" b="b"/>
              <a:pathLst>
                <a:path w="2214" h="2215" extrusionOk="0">
                  <a:moveTo>
                    <a:pt x="1108" y="1"/>
                  </a:moveTo>
                  <a:cubicBezTo>
                    <a:pt x="500" y="1"/>
                    <a:pt x="0" y="501"/>
                    <a:pt x="0" y="1109"/>
                  </a:cubicBezTo>
                  <a:cubicBezTo>
                    <a:pt x="0" y="1714"/>
                    <a:pt x="500" y="2214"/>
                    <a:pt x="1108" y="2214"/>
                  </a:cubicBezTo>
                  <a:cubicBezTo>
                    <a:pt x="1714" y="2214"/>
                    <a:pt x="2213" y="1714"/>
                    <a:pt x="2213" y="1109"/>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p2">
              <a:extLst>
                <a:ext uri="{FF2B5EF4-FFF2-40B4-BE49-F238E27FC236}">
                  <a16:creationId xmlns:a16="http://schemas.microsoft.com/office/drawing/2014/main" id="{881860C8-68D7-EE49-9FA7-31454D2EF704}"/>
                </a:ext>
              </a:extLst>
            </p:cNvPr>
            <p:cNvSpPr/>
            <p:nvPr/>
          </p:nvSpPr>
          <p:spPr>
            <a:xfrm>
              <a:off x="2126975" y="5418375"/>
              <a:ext cx="55375" cy="55375"/>
            </a:xfrm>
            <a:custGeom>
              <a:avLst/>
              <a:gdLst/>
              <a:ahLst/>
              <a:cxnLst/>
              <a:rect l="l" t="t" r="r" b="b"/>
              <a:pathLst>
                <a:path w="2215" h="2215" extrusionOk="0">
                  <a:moveTo>
                    <a:pt x="1109" y="1"/>
                  </a:moveTo>
                  <a:cubicBezTo>
                    <a:pt x="466" y="1"/>
                    <a:pt x="1" y="501"/>
                    <a:pt x="1" y="1109"/>
                  </a:cubicBezTo>
                  <a:cubicBezTo>
                    <a:pt x="1" y="1715"/>
                    <a:pt x="466" y="2214"/>
                    <a:pt x="1109" y="2214"/>
                  </a:cubicBezTo>
                  <a:cubicBezTo>
                    <a:pt x="1714" y="2214"/>
                    <a:pt x="2214" y="1715"/>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p2">
              <a:extLst>
                <a:ext uri="{FF2B5EF4-FFF2-40B4-BE49-F238E27FC236}">
                  <a16:creationId xmlns:a16="http://schemas.microsoft.com/office/drawing/2014/main" id="{83DA8E5A-A9FB-B047-824A-89176400D1D4}"/>
                </a:ext>
              </a:extLst>
            </p:cNvPr>
            <p:cNvSpPr/>
            <p:nvPr/>
          </p:nvSpPr>
          <p:spPr>
            <a:xfrm>
              <a:off x="2126975" y="5245225"/>
              <a:ext cx="55375" cy="55375"/>
            </a:xfrm>
            <a:custGeom>
              <a:avLst/>
              <a:gdLst/>
              <a:ahLst/>
              <a:cxnLst/>
              <a:rect l="l" t="t" r="r" b="b"/>
              <a:pathLst>
                <a:path w="2215" h="2215" extrusionOk="0">
                  <a:moveTo>
                    <a:pt x="1109" y="1"/>
                  </a:moveTo>
                  <a:cubicBezTo>
                    <a:pt x="466" y="1"/>
                    <a:pt x="1" y="501"/>
                    <a:pt x="1" y="1109"/>
                  </a:cubicBezTo>
                  <a:cubicBezTo>
                    <a:pt x="1" y="1714"/>
                    <a:pt x="466" y="2214"/>
                    <a:pt x="1109" y="2214"/>
                  </a:cubicBezTo>
                  <a:cubicBezTo>
                    <a:pt x="1714" y="2214"/>
                    <a:pt x="2214" y="1714"/>
                    <a:pt x="2214" y="1109"/>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p2">
              <a:extLst>
                <a:ext uri="{FF2B5EF4-FFF2-40B4-BE49-F238E27FC236}">
                  <a16:creationId xmlns:a16="http://schemas.microsoft.com/office/drawing/2014/main" id="{5D4BD4C9-2E4D-D74D-B9A3-116F191E96BD}"/>
                </a:ext>
              </a:extLst>
            </p:cNvPr>
            <p:cNvSpPr/>
            <p:nvPr/>
          </p:nvSpPr>
          <p:spPr>
            <a:xfrm>
              <a:off x="1968125" y="5051600"/>
              <a:ext cx="55350" cy="55350"/>
            </a:xfrm>
            <a:custGeom>
              <a:avLst/>
              <a:gdLst/>
              <a:ahLst/>
              <a:cxnLst/>
              <a:rect l="l" t="t" r="r" b="b"/>
              <a:pathLst>
                <a:path w="2214" h="2214" extrusionOk="0">
                  <a:moveTo>
                    <a:pt x="1108" y="0"/>
                  </a:moveTo>
                  <a:cubicBezTo>
                    <a:pt x="500" y="0"/>
                    <a:pt x="0" y="500"/>
                    <a:pt x="0" y="1105"/>
                  </a:cubicBezTo>
                  <a:cubicBezTo>
                    <a:pt x="0" y="1714"/>
                    <a:pt x="500" y="2213"/>
                    <a:pt x="1108" y="2213"/>
                  </a:cubicBezTo>
                  <a:cubicBezTo>
                    <a:pt x="1714" y="2213"/>
                    <a:pt x="2213" y="1714"/>
                    <a:pt x="2213" y="1105"/>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3;p2">
              <a:extLst>
                <a:ext uri="{FF2B5EF4-FFF2-40B4-BE49-F238E27FC236}">
                  <a16:creationId xmlns:a16="http://schemas.microsoft.com/office/drawing/2014/main" id="{CD4CD30A-A420-BC49-88C8-D4934C7996EA}"/>
                </a:ext>
              </a:extLst>
            </p:cNvPr>
            <p:cNvSpPr/>
            <p:nvPr/>
          </p:nvSpPr>
          <p:spPr>
            <a:xfrm>
              <a:off x="1968125" y="4878425"/>
              <a:ext cx="55350" cy="55375"/>
            </a:xfrm>
            <a:custGeom>
              <a:avLst/>
              <a:gdLst/>
              <a:ahLst/>
              <a:cxnLst/>
              <a:rect l="l" t="t" r="r" b="b"/>
              <a:pathLst>
                <a:path w="2214" h="2215" extrusionOk="0">
                  <a:moveTo>
                    <a:pt x="1108" y="1"/>
                  </a:moveTo>
                  <a:cubicBezTo>
                    <a:pt x="500" y="1"/>
                    <a:pt x="0" y="501"/>
                    <a:pt x="0" y="1106"/>
                  </a:cubicBezTo>
                  <a:cubicBezTo>
                    <a:pt x="0" y="1715"/>
                    <a:pt x="500" y="2214"/>
                    <a:pt x="1108" y="2214"/>
                  </a:cubicBezTo>
                  <a:cubicBezTo>
                    <a:pt x="1714" y="2214"/>
                    <a:pt x="2213" y="1715"/>
                    <a:pt x="2213" y="1106"/>
                  </a:cubicBezTo>
                  <a:cubicBezTo>
                    <a:pt x="2213" y="501"/>
                    <a:pt x="1714"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p2">
              <a:extLst>
                <a:ext uri="{FF2B5EF4-FFF2-40B4-BE49-F238E27FC236}">
                  <a16:creationId xmlns:a16="http://schemas.microsoft.com/office/drawing/2014/main" id="{DBE33341-E520-DC41-B7F5-A1E3BBC92824}"/>
                </a:ext>
              </a:extLst>
            </p:cNvPr>
            <p:cNvSpPr/>
            <p:nvPr/>
          </p:nvSpPr>
          <p:spPr>
            <a:xfrm>
              <a:off x="2126975" y="5051600"/>
              <a:ext cx="55375" cy="55350"/>
            </a:xfrm>
            <a:custGeom>
              <a:avLst/>
              <a:gdLst/>
              <a:ahLst/>
              <a:cxnLst/>
              <a:rect l="l" t="t" r="r" b="b"/>
              <a:pathLst>
                <a:path w="2215" h="2214" extrusionOk="0">
                  <a:moveTo>
                    <a:pt x="1109" y="0"/>
                  </a:moveTo>
                  <a:cubicBezTo>
                    <a:pt x="466" y="0"/>
                    <a:pt x="1" y="500"/>
                    <a:pt x="1" y="1105"/>
                  </a:cubicBezTo>
                  <a:cubicBezTo>
                    <a:pt x="1" y="1714"/>
                    <a:pt x="466" y="2213"/>
                    <a:pt x="1109" y="2213"/>
                  </a:cubicBezTo>
                  <a:cubicBezTo>
                    <a:pt x="1714" y="2213"/>
                    <a:pt x="2214" y="1714"/>
                    <a:pt x="2214" y="1105"/>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p2">
              <a:extLst>
                <a:ext uri="{FF2B5EF4-FFF2-40B4-BE49-F238E27FC236}">
                  <a16:creationId xmlns:a16="http://schemas.microsoft.com/office/drawing/2014/main" id="{AD51767C-683A-C14E-8689-B8FC32CA6B30}"/>
                </a:ext>
              </a:extLst>
            </p:cNvPr>
            <p:cNvSpPr/>
            <p:nvPr/>
          </p:nvSpPr>
          <p:spPr>
            <a:xfrm>
              <a:off x="2126975" y="4878425"/>
              <a:ext cx="55375" cy="55375"/>
            </a:xfrm>
            <a:custGeom>
              <a:avLst/>
              <a:gdLst/>
              <a:ahLst/>
              <a:cxnLst/>
              <a:rect l="l" t="t" r="r" b="b"/>
              <a:pathLst>
                <a:path w="2215" h="2215" extrusionOk="0">
                  <a:moveTo>
                    <a:pt x="1109" y="1"/>
                  </a:moveTo>
                  <a:cubicBezTo>
                    <a:pt x="466" y="1"/>
                    <a:pt x="1" y="501"/>
                    <a:pt x="1" y="1106"/>
                  </a:cubicBezTo>
                  <a:cubicBezTo>
                    <a:pt x="1" y="1715"/>
                    <a:pt x="466" y="2214"/>
                    <a:pt x="1109" y="2214"/>
                  </a:cubicBezTo>
                  <a:cubicBezTo>
                    <a:pt x="1714" y="2214"/>
                    <a:pt x="2214" y="1715"/>
                    <a:pt x="2214" y="1106"/>
                  </a:cubicBezTo>
                  <a:cubicBezTo>
                    <a:pt x="2214" y="501"/>
                    <a:pt x="1714"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p2">
              <a:extLst>
                <a:ext uri="{FF2B5EF4-FFF2-40B4-BE49-F238E27FC236}">
                  <a16:creationId xmlns:a16="http://schemas.microsoft.com/office/drawing/2014/main" id="{BE4BCC20-89EC-904C-B8C7-225EF3BABC4E}"/>
                </a:ext>
              </a:extLst>
            </p:cNvPr>
            <p:cNvSpPr/>
            <p:nvPr/>
          </p:nvSpPr>
          <p:spPr>
            <a:xfrm>
              <a:off x="2315350" y="5418375"/>
              <a:ext cx="55350" cy="55375"/>
            </a:xfrm>
            <a:custGeom>
              <a:avLst/>
              <a:gdLst/>
              <a:ahLst/>
              <a:cxnLst/>
              <a:rect l="l" t="t" r="r" b="b"/>
              <a:pathLst>
                <a:path w="2214" h="2215" extrusionOk="0">
                  <a:moveTo>
                    <a:pt x="1106" y="1"/>
                  </a:moveTo>
                  <a:cubicBezTo>
                    <a:pt x="500" y="1"/>
                    <a:pt x="0" y="501"/>
                    <a:pt x="0" y="1109"/>
                  </a:cubicBezTo>
                  <a:cubicBezTo>
                    <a:pt x="0" y="1715"/>
                    <a:pt x="500" y="2214"/>
                    <a:pt x="1106" y="2214"/>
                  </a:cubicBezTo>
                  <a:cubicBezTo>
                    <a:pt x="1714" y="2214"/>
                    <a:pt x="2214" y="1715"/>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p2">
              <a:extLst>
                <a:ext uri="{FF2B5EF4-FFF2-40B4-BE49-F238E27FC236}">
                  <a16:creationId xmlns:a16="http://schemas.microsoft.com/office/drawing/2014/main" id="{09717A5E-4525-EC42-ABF6-93ADACC3C983}"/>
                </a:ext>
              </a:extLst>
            </p:cNvPr>
            <p:cNvSpPr/>
            <p:nvPr/>
          </p:nvSpPr>
          <p:spPr>
            <a:xfrm>
              <a:off x="2315350" y="5245225"/>
              <a:ext cx="55350" cy="55375"/>
            </a:xfrm>
            <a:custGeom>
              <a:avLst/>
              <a:gdLst/>
              <a:ahLst/>
              <a:cxnLst/>
              <a:rect l="l" t="t" r="r" b="b"/>
              <a:pathLst>
                <a:path w="2214" h="2215" extrusionOk="0">
                  <a:moveTo>
                    <a:pt x="1106" y="1"/>
                  </a:moveTo>
                  <a:cubicBezTo>
                    <a:pt x="500" y="1"/>
                    <a:pt x="0" y="501"/>
                    <a:pt x="0" y="1109"/>
                  </a:cubicBezTo>
                  <a:cubicBezTo>
                    <a:pt x="0" y="1714"/>
                    <a:pt x="500" y="2214"/>
                    <a:pt x="1106" y="2214"/>
                  </a:cubicBezTo>
                  <a:cubicBezTo>
                    <a:pt x="1714" y="2214"/>
                    <a:pt x="2214" y="1714"/>
                    <a:pt x="2214" y="1109"/>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p2">
              <a:extLst>
                <a:ext uri="{FF2B5EF4-FFF2-40B4-BE49-F238E27FC236}">
                  <a16:creationId xmlns:a16="http://schemas.microsoft.com/office/drawing/2014/main" id="{975E5E33-1D08-4048-8160-49B6A97813FC}"/>
                </a:ext>
              </a:extLst>
            </p:cNvPr>
            <p:cNvSpPr/>
            <p:nvPr/>
          </p:nvSpPr>
          <p:spPr>
            <a:xfrm>
              <a:off x="2474225" y="5418375"/>
              <a:ext cx="55350" cy="55375"/>
            </a:xfrm>
            <a:custGeom>
              <a:avLst/>
              <a:gdLst/>
              <a:ahLst/>
              <a:cxnLst/>
              <a:rect l="l" t="t" r="r" b="b"/>
              <a:pathLst>
                <a:path w="2214" h="2215" extrusionOk="0">
                  <a:moveTo>
                    <a:pt x="1105" y="1"/>
                  </a:moveTo>
                  <a:cubicBezTo>
                    <a:pt x="500" y="1"/>
                    <a:pt x="0" y="501"/>
                    <a:pt x="0" y="1109"/>
                  </a:cubicBezTo>
                  <a:cubicBezTo>
                    <a:pt x="0" y="1715"/>
                    <a:pt x="500" y="2214"/>
                    <a:pt x="1105" y="2214"/>
                  </a:cubicBezTo>
                  <a:cubicBezTo>
                    <a:pt x="1714" y="2214"/>
                    <a:pt x="2214" y="1715"/>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9;p2">
              <a:extLst>
                <a:ext uri="{FF2B5EF4-FFF2-40B4-BE49-F238E27FC236}">
                  <a16:creationId xmlns:a16="http://schemas.microsoft.com/office/drawing/2014/main" id="{072219CF-15EE-D442-A454-EEAD2858FFAC}"/>
                </a:ext>
              </a:extLst>
            </p:cNvPr>
            <p:cNvSpPr/>
            <p:nvPr/>
          </p:nvSpPr>
          <p:spPr>
            <a:xfrm>
              <a:off x="2474225" y="5245225"/>
              <a:ext cx="55350" cy="55375"/>
            </a:xfrm>
            <a:custGeom>
              <a:avLst/>
              <a:gdLst/>
              <a:ahLst/>
              <a:cxnLst/>
              <a:rect l="l" t="t" r="r" b="b"/>
              <a:pathLst>
                <a:path w="2214" h="2215" extrusionOk="0">
                  <a:moveTo>
                    <a:pt x="1105" y="1"/>
                  </a:moveTo>
                  <a:cubicBezTo>
                    <a:pt x="500" y="1"/>
                    <a:pt x="0" y="501"/>
                    <a:pt x="0" y="1109"/>
                  </a:cubicBezTo>
                  <a:cubicBezTo>
                    <a:pt x="0" y="1714"/>
                    <a:pt x="500" y="2214"/>
                    <a:pt x="1105" y="2214"/>
                  </a:cubicBezTo>
                  <a:cubicBezTo>
                    <a:pt x="1714" y="2214"/>
                    <a:pt x="2214" y="1714"/>
                    <a:pt x="2214" y="1109"/>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p2">
              <a:extLst>
                <a:ext uri="{FF2B5EF4-FFF2-40B4-BE49-F238E27FC236}">
                  <a16:creationId xmlns:a16="http://schemas.microsoft.com/office/drawing/2014/main" id="{09556A0D-8496-C34D-A4D9-265F03303689}"/>
                </a:ext>
              </a:extLst>
            </p:cNvPr>
            <p:cNvSpPr/>
            <p:nvPr/>
          </p:nvSpPr>
          <p:spPr>
            <a:xfrm>
              <a:off x="2315350" y="5051600"/>
              <a:ext cx="55350" cy="55350"/>
            </a:xfrm>
            <a:custGeom>
              <a:avLst/>
              <a:gdLst/>
              <a:ahLst/>
              <a:cxnLst/>
              <a:rect l="l" t="t" r="r" b="b"/>
              <a:pathLst>
                <a:path w="2214" h="2214" extrusionOk="0">
                  <a:moveTo>
                    <a:pt x="1106" y="0"/>
                  </a:moveTo>
                  <a:cubicBezTo>
                    <a:pt x="500" y="0"/>
                    <a:pt x="0" y="500"/>
                    <a:pt x="0" y="1105"/>
                  </a:cubicBezTo>
                  <a:cubicBezTo>
                    <a:pt x="0" y="1714"/>
                    <a:pt x="500" y="2213"/>
                    <a:pt x="1106" y="2213"/>
                  </a:cubicBezTo>
                  <a:cubicBezTo>
                    <a:pt x="1714" y="2213"/>
                    <a:pt x="2214" y="1714"/>
                    <a:pt x="2214" y="1105"/>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p2">
              <a:extLst>
                <a:ext uri="{FF2B5EF4-FFF2-40B4-BE49-F238E27FC236}">
                  <a16:creationId xmlns:a16="http://schemas.microsoft.com/office/drawing/2014/main" id="{ED16C584-C505-EB40-9091-2108B7D46B2D}"/>
                </a:ext>
              </a:extLst>
            </p:cNvPr>
            <p:cNvSpPr/>
            <p:nvPr/>
          </p:nvSpPr>
          <p:spPr>
            <a:xfrm>
              <a:off x="2315350" y="4878425"/>
              <a:ext cx="55350" cy="55375"/>
            </a:xfrm>
            <a:custGeom>
              <a:avLst/>
              <a:gdLst/>
              <a:ahLst/>
              <a:cxnLst/>
              <a:rect l="l" t="t" r="r" b="b"/>
              <a:pathLst>
                <a:path w="2214" h="2215" extrusionOk="0">
                  <a:moveTo>
                    <a:pt x="1106" y="1"/>
                  </a:moveTo>
                  <a:cubicBezTo>
                    <a:pt x="500" y="1"/>
                    <a:pt x="0" y="501"/>
                    <a:pt x="0" y="1106"/>
                  </a:cubicBezTo>
                  <a:cubicBezTo>
                    <a:pt x="0" y="1715"/>
                    <a:pt x="500" y="2214"/>
                    <a:pt x="1106" y="2214"/>
                  </a:cubicBezTo>
                  <a:cubicBezTo>
                    <a:pt x="1714" y="2214"/>
                    <a:pt x="2214" y="1715"/>
                    <a:pt x="2214" y="1106"/>
                  </a:cubicBezTo>
                  <a:cubicBezTo>
                    <a:pt x="2214" y="501"/>
                    <a:pt x="171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p2">
              <a:extLst>
                <a:ext uri="{FF2B5EF4-FFF2-40B4-BE49-F238E27FC236}">
                  <a16:creationId xmlns:a16="http://schemas.microsoft.com/office/drawing/2014/main" id="{311C0179-98B1-5E4B-B7A6-9004AA799DF9}"/>
                </a:ext>
              </a:extLst>
            </p:cNvPr>
            <p:cNvSpPr/>
            <p:nvPr/>
          </p:nvSpPr>
          <p:spPr>
            <a:xfrm>
              <a:off x="2474225" y="5051600"/>
              <a:ext cx="55350" cy="55350"/>
            </a:xfrm>
            <a:custGeom>
              <a:avLst/>
              <a:gdLst/>
              <a:ahLst/>
              <a:cxnLst/>
              <a:rect l="l" t="t" r="r" b="b"/>
              <a:pathLst>
                <a:path w="2214" h="2214" extrusionOk="0">
                  <a:moveTo>
                    <a:pt x="1105" y="0"/>
                  </a:moveTo>
                  <a:cubicBezTo>
                    <a:pt x="500" y="0"/>
                    <a:pt x="0" y="500"/>
                    <a:pt x="0" y="1105"/>
                  </a:cubicBezTo>
                  <a:cubicBezTo>
                    <a:pt x="0" y="1714"/>
                    <a:pt x="500" y="2213"/>
                    <a:pt x="1105" y="2213"/>
                  </a:cubicBezTo>
                  <a:cubicBezTo>
                    <a:pt x="1714" y="2213"/>
                    <a:pt x="2214" y="1714"/>
                    <a:pt x="2214" y="1105"/>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p2">
              <a:extLst>
                <a:ext uri="{FF2B5EF4-FFF2-40B4-BE49-F238E27FC236}">
                  <a16:creationId xmlns:a16="http://schemas.microsoft.com/office/drawing/2014/main" id="{8AA6A396-4210-344D-905E-B918EA0655C6}"/>
                </a:ext>
              </a:extLst>
            </p:cNvPr>
            <p:cNvSpPr/>
            <p:nvPr/>
          </p:nvSpPr>
          <p:spPr>
            <a:xfrm>
              <a:off x="2474225" y="4878425"/>
              <a:ext cx="55350" cy="55375"/>
            </a:xfrm>
            <a:custGeom>
              <a:avLst/>
              <a:gdLst/>
              <a:ahLst/>
              <a:cxnLst/>
              <a:rect l="l" t="t" r="r" b="b"/>
              <a:pathLst>
                <a:path w="2214" h="2215" extrusionOk="0">
                  <a:moveTo>
                    <a:pt x="1105" y="1"/>
                  </a:moveTo>
                  <a:cubicBezTo>
                    <a:pt x="500" y="1"/>
                    <a:pt x="0" y="501"/>
                    <a:pt x="0" y="1106"/>
                  </a:cubicBezTo>
                  <a:cubicBezTo>
                    <a:pt x="0" y="1715"/>
                    <a:pt x="500" y="2214"/>
                    <a:pt x="1105" y="2214"/>
                  </a:cubicBezTo>
                  <a:cubicBezTo>
                    <a:pt x="1714" y="2214"/>
                    <a:pt x="2214" y="1715"/>
                    <a:pt x="2214" y="1106"/>
                  </a:cubicBezTo>
                  <a:cubicBezTo>
                    <a:pt x="2214" y="501"/>
                    <a:pt x="1714"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4;p2">
              <a:extLst>
                <a:ext uri="{FF2B5EF4-FFF2-40B4-BE49-F238E27FC236}">
                  <a16:creationId xmlns:a16="http://schemas.microsoft.com/office/drawing/2014/main" id="{C5432868-D27C-8A4B-BD67-8FBE9EB4B83E}"/>
                </a:ext>
              </a:extLst>
            </p:cNvPr>
            <p:cNvSpPr/>
            <p:nvPr/>
          </p:nvSpPr>
          <p:spPr>
            <a:xfrm>
              <a:off x="1968125" y="4693650"/>
              <a:ext cx="55350" cy="55350"/>
            </a:xfrm>
            <a:custGeom>
              <a:avLst/>
              <a:gdLst/>
              <a:ahLst/>
              <a:cxnLst/>
              <a:rect l="l" t="t" r="r" b="b"/>
              <a:pathLst>
                <a:path w="2214" h="2214" extrusionOk="0">
                  <a:moveTo>
                    <a:pt x="1108" y="0"/>
                  </a:moveTo>
                  <a:cubicBezTo>
                    <a:pt x="500" y="0"/>
                    <a:pt x="0" y="466"/>
                    <a:pt x="0" y="1108"/>
                  </a:cubicBezTo>
                  <a:cubicBezTo>
                    <a:pt x="0" y="1714"/>
                    <a:pt x="500" y="2214"/>
                    <a:pt x="1108" y="2214"/>
                  </a:cubicBezTo>
                  <a:cubicBezTo>
                    <a:pt x="1714" y="2214"/>
                    <a:pt x="2213" y="1714"/>
                    <a:pt x="2213" y="1108"/>
                  </a:cubicBezTo>
                  <a:cubicBezTo>
                    <a:pt x="2213" y="466"/>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p2">
              <a:extLst>
                <a:ext uri="{FF2B5EF4-FFF2-40B4-BE49-F238E27FC236}">
                  <a16:creationId xmlns:a16="http://schemas.microsoft.com/office/drawing/2014/main" id="{2A586A61-9FC8-254F-91A4-EE5F181BB168}"/>
                </a:ext>
              </a:extLst>
            </p:cNvPr>
            <p:cNvSpPr/>
            <p:nvPr/>
          </p:nvSpPr>
          <p:spPr>
            <a:xfrm>
              <a:off x="1968125" y="4520500"/>
              <a:ext cx="55350" cy="55350"/>
            </a:xfrm>
            <a:custGeom>
              <a:avLst/>
              <a:gdLst/>
              <a:ahLst/>
              <a:cxnLst/>
              <a:rect l="l" t="t" r="r" b="b"/>
              <a:pathLst>
                <a:path w="2214" h="2214" extrusionOk="0">
                  <a:moveTo>
                    <a:pt x="1108" y="0"/>
                  </a:moveTo>
                  <a:cubicBezTo>
                    <a:pt x="500" y="0"/>
                    <a:pt x="0" y="500"/>
                    <a:pt x="0" y="1108"/>
                  </a:cubicBezTo>
                  <a:cubicBezTo>
                    <a:pt x="0" y="1714"/>
                    <a:pt x="500" y="2214"/>
                    <a:pt x="1108" y="2214"/>
                  </a:cubicBezTo>
                  <a:cubicBezTo>
                    <a:pt x="1714" y="2214"/>
                    <a:pt x="2213" y="1714"/>
                    <a:pt x="2213" y="1108"/>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p2">
              <a:extLst>
                <a:ext uri="{FF2B5EF4-FFF2-40B4-BE49-F238E27FC236}">
                  <a16:creationId xmlns:a16="http://schemas.microsoft.com/office/drawing/2014/main" id="{35E00298-401B-304F-A071-930D004025C8}"/>
                </a:ext>
              </a:extLst>
            </p:cNvPr>
            <p:cNvSpPr/>
            <p:nvPr/>
          </p:nvSpPr>
          <p:spPr>
            <a:xfrm>
              <a:off x="2126975" y="4693650"/>
              <a:ext cx="55375" cy="55350"/>
            </a:xfrm>
            <a:custGeom>
              <a:avLst/>
              <a:gdLst/>
              <a:ahLst/>
              <a:cxnLst/>
              <a:rect l="l" t="t" r="r" b="b"/>
              <a:pathLst>
                <a:path w="2215" h="2214" extrusionOk="0">
                  <a:moveTo>
                    <a:pt x="1109" y="0"/>
                  </a:moveTo>
                  <a:cubicBezTo>
                    <a:pt x="466" y="0"/>
                    <a:pt x="1" y="466"/>
                    <a:pt x="1" y="1108"/>
                  </a:cubicBezTo>
                  <a:cubicBezTo>
                    <a:pt x="1" y="1714"/>
                    <a:pt x="466" y="2214"/>
                    <a:pt x="1109" y="2214"/>
                  </a:cubicBezTo>
                  <a:cubicBezTo>
                    <a:pt x="1714" y="2214"/>
                    <a:pt x="2214" y="1714"/>
                    <a:pt x="2214" y="1108"/>
                  </a:cubicBezTo>
                  <a:cubicBezTo>
                    <a:pt x="2214" y="466"/>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p2">
              <a:extLst>
                <a:ext uri="{FF2B5EF4-FFF2-40B4-BE49-F238E27FC236}">
                  <a16:creationId xmlns:a16="http://schemas.microsoft.com/office/drawing/2014/main" id="{F701E19C-C0BD-BE46-B0D2-DECEA3D8E8AF}"/>
                </a:ext>
              </a:extLst>
            </p:cNvPr>
            <p:cNvSpPr/>
            <p:nvPr/>
          </p:nvSpPr>
          <p:spPr>
            <a:xfrm>
              <a:off x="2126975" y="4520500"/>
              <a:ext cx="55375" cy="55350"/>
            </a:xfrm>
            <a:custGeom>
              <a:avLst/>
              <a:gdLst/>
              <a:ahLst/>
              <a:cxnLst/>
              <a:rect l="l" t="t" r="r" b="b"/>
              <a:pathLst>
                <a:path w="2215" h="2214" extrusionOk="0">
                  <a:moveTo>
                    <a:pt x="1109" y="0"/>
                  </a:moveTo>
                  <a:cubicBezTo>
                    <a:pt x="466" y="0"/>
                    <a:pt x="1" y="500"/>
                    <a:pt x="1" y="1108"/>
                  </a:cubicBezTo>
                  <a:cubicBezTo>
                    <a:pt x="1" y="1714"/>
                    <a:pt x="466" y="2214"/>
                    <a:pt x="1109" y="2214"/>
                  </a:cubicBezTo>
                  <a:cubicBezTo>
                    <a:pt x="1714" y="2214"/>
                    <a:pt x="2214" y="1714"/>
                    <a:pt x="2214" y="1108"/>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p2">
              <a:extLst>
                <a:ext uri="{FF2B5EF4-FFF2-40B4-BE49-F238E27FC236}">
                  <a16:creationId xmlns:a16="http://schemas.microsoft.com/office/drawing/2014/main" id="{2B0A7462-B490-0948-B5C6-C06CACD09F67}"/>
                </a:ext>
              </a:extLst>
            </p:cNvPr>
            <p:cNvSpPr/>
            <p:nvPr/>
          </p:nvSpPr>
          <p:spPr>
            <a:xfrm>
              <a:off x="1968125" y="4326850"/>
              <a:ext cx="55350" cy="55350"/>
            </a:xfrm>
            <a:custGeom>
              <a:avLst/>
              <a:gdLst/>
              <a:ahLst/>
              <a:cxnLst/>
              <a:rect l="l" t="t" r="r" b="b"/>
              <a:pathLst>
                <a:path w="2214" h="2214" extrusionOk="0">
                  <a:moveTo>
                    <a:pt x="1108" y="0"/>
                  </a:moveTo>
                  <a:cubicBezTo>
                    <a:pt x="500" y="0"/>
                    <a:pt x="0" y="463"/>
                    <a:pt x="0" y="1106"/>
                  </a:cubicBezTo>
                  <a:cubicBezTo>
                    <a:pt x="0" y="1714"/>
                    <a:pt x="500" y="2214"/>
                    <a:pt x="1108" y="2214"/>
                  </a:cubicBezTo>
                  <a:cubicBezTo>
                    <a:pt x="1714" y="2214"/>
                    <a:pt x="2213" y="1714"/>
                    <a:pt x="2213" y="1106"/>
                  </a:cubicBezTo>
                  <a:cubicBezTo>
                    <a:pt x="2213" y="463"/>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9;p2">
              <a:extLst>
                <a:ext uri="{FF2B5EF4-FFF2-40B4-BE49-F238E27FC236}">
                  <a16:creationId xmlns:a16="http://schemas.microsoft.com/office/drawing/2014/main" id="{5B084B37-0688-1448-91D7-6AAC94AE10CD}"/>
                </a:ext>
              </a:extLst>
            </p:cNvPr>
            <p:cNvSpPr/>
            <p:nvPr/>
          </p:nvSpPr>
          <p:spPr>
            <a:xfrm>
              <a:off x="1968125" y="4153700"/>
              <a:ext cx="55350" cy="55350"/>
            </a:xfrm>
            <a:custGeom>
              <a:avLst/>
              <a:gdLst/>
              <a:ahLst/>
              <a:cxnLst/>
              <a:rect l="l" t="t" r="r" b="b"/>
              <a:pathLst>
                <a:path w="2214" h="2214" extrusionOk="0">
                  <a:moveTo>
                    <a:pt x="1108" y="0"/>
                  </a:moveTo>
                  <a:cubicBezTo>
                    <a:pt x="500" y="0"/>
                    <a:pt x="0" y="500"/>
                    <a:pt x="0" y="1106"/>
                  </a:cubicBezTo>
                  <a:cubicBezTo>
                    <a:pt x="0" y="1714"/>
                    <a:pt x="500" y="2214"/>
                    <a:pt x="1108" y="2214"/>
                  </a:cubicBezTo>
                  <a:cubicBezTo>
                    <a:pt x="1714" y="2214"/>
                    <a:pt x="2213" y="1714"/>
                    <a:pt x="2213" y="1106"/>
                  </a:cubicBezTo>
                  <a:cubicBezTo>
                    <a:pt x="2213" y="500"/>
                    <a:pt x="1714" y="0"/>
                    <a:pt x="1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0;p2">
              <a:extLst>
                <a:ext uri="{FF2B5EF4-FFF2-40B4-BE49-F238E27FC236}">
                  <a16:creationId xmlns:a16="http://schemas.microsoft.com/office/drawing/2014/main" id="{57794152-8AD3-444F-BE62-E3CC407946E7}"/>
                </a:ext>
              </a:extLst>
            </p:cNvPr>
            <p:cNvSpPr/>
            <p:nvPr/>
          </p:nvSpPr>
          <p:spPr>
            <a:xfrm>
              <a:off x="2126975" y="4326850"/>
              <a:ext cx="55375" cy="55350"/>
            </a:xfrm>
            <a:custGeom>
              <a:avLst/>
              <a:gdLst/>
              <a:ahLst/>
              <a:cxnLst/>
              <a:rect l="l" t="t" r="r" b="b"/>
              <a:pathLst>
                <a:path w="2215" h="2214" extrusionOk="0">
                  <a:moveTo>
                    <a:pt x="1109" y="0"/>
                  </a:moveTo>
                  <a:cubicBezTo>
                    <a:pt x="466" y="0"/>
                    <a:pt x="1" y="463"/>
                    <a:pt x="1" y="1106"/>
                  </a:cubicBezTo>
                  <a:cubicBezTo>
                    <a:pt x="1" y="1714"/>
                    <a:pt x="466" y="2214"/>
                    <a:pt x="1109" y="2214"/>
                  </a:cubicBezTo>
                  <a:cubicBezTo>
                    <a:pt x="1714" y="2214"/>
                    <a:pt x="2214" y="1714"/>
                    <a:pt x="2214" y="1106"/>
                  </a:cubicBezTo>
                  <a:cubicBezTo>
                    <a:pt x="2214" y="463"/>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1;p2">
              <a:extLst>
                <a:ext uri="{FF2B5EF4-FFF2-40B4-BE49-F238E27FC236}">
                  <a16:creationId xmlns:a16="http://schemas.microsoft.com/office/drawing/2014/main" id="{154817C8-4B5F-224B-9483-A2249841CFD1}"/>
                </a:ext>
              </a:extLst>
            </p:cNvPr>
            <p:cNvSpPr/>
            <p:nvPr/>
          </p:nvSpPr>
          <p:spPr>
            <a:xfrm>
              <a:off x="2126975" y="4153700"/>
              <a:ext cx="55375" cy="55350"/>
            </a:xfrm>
            <a:custGeom>
              <a:avLst/>
              <a:gdLst/>
              <a:ahLst/>
              <a:cxnLst/>
              <a:rect l="l" t="t" r="r" b="b"/>
              <a:pathLst>
                <a:path w="2215" h="2214" extrusionOk="0">
                  <a:moveTo>
                    <a:pt x="1109" y="0"/>
                  </a:moveTo>
                  <a:cubicBezTo>
                    <a:pt x="466" y="0"/>
                    <a:pt x="1" y="500"/>
                    <a:pt x="1" y="1106"/>
                  </a:cubicBezTo>
                  <a:cubicBezTo>
                    <a:pt x="1" y="1714"/>
                    <a:pt x="466" y="2214"/>
                    <a:pt x="1109" y="2214"/>
                  </a:cubicBezTo>
                  <a:cubicBezTo>
                    <a:pt x="1714" y="2214"/>
                    <a:pt x="2214" y="1714"/>
                    <a:pt x="2214" y="1106"/>
                  </a:cubicBezTo>
                  <a:cubicBezTo>
                    <a:pt x="2214" y="500"/>
                    <a:pt x="1714"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2;p2">
              <a:extLst>
                <a:ext uri="{FF2B5EF4-FFF2-40B4-BE49-F238E27FC236}">
                  <a16:creationId xmlns:a16="http://schemas.microsoft.com/office/drawing/2014/main" id="{B81F82E7-1443-564A-9182-CA837836E0CE}"/>
                </a:ext>
              </a:extLst>
            </p:cNvPr>
            <p:cNvSpPr/>
            <p:nvPr/>
          </p:nvSpPr>
          <p:spPr>
            <a:xfrm>
              <a:off x="2315350" y="4693650"/>
              <a:ext cx="55350" cy="55350"/>
            </a:xfrm>
            <a:custGeom>
              <a:avLst/>
              <a:gdLst/>
              <a:ahLst/>
              <a:cxnLst/>
              <a:rect l="l" t="t" r="r" b="b"/>
              <a:pathLst>
                <a:path w="2214" h="2214" extrusionOk="0">
                  <a:moveTo>
                    <a:pt x="1106" y="0"/>
                  </a:moveTo>
                  <a:cubicBezTo>
                    <a:pt x="500" y="0"/>
                    <a:pt x="0" y="466"/>
                    <a:pt x="0" y="1108"/>
                  </a:cubicBezTo>
                  <a:cubicBezTo>
                    <a:pt x="0" y="1714"/>
                    <a:pt x="500" y="2214"/>
                    <a:pt x="1106" y="2214"/>
                  </a:cubicBezTo>
                  <a:cubicBezTo>
                    <a:pt x="1714" y="2214"/>
                    <a:pt x="2214" y="1714"/>
                    <a:pt x="2214" y="1108"/>
                  </a:cubicBezTo>
                  <a:cubicBezTo>
                    <a:pt x="2214" y="466"/>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p2">
              <a:extLst>
                <a:ext uri="{FF2B5EF4-FFF2-40B4-BE49-F238E27FC236}">
                  <a16:creationId xmlns:a16="http://schemas.microsoft.com/office/drawing/2014/main" id="{0D7C9AD8-D2B5-7E4D-B487-02B47E0F73B9}"/>
                </a:ext>
              </a:extLst>
            </p:cNvPr>
            <p:cNvSpPr/>
            <p:nvPr/>
          </p:nvSpPr>
          <p:spPr>
            <a:xfrm>
              <a:off x="2315350" y="4520500"/>
              <a:ext cx="55350" cy="55350"/>
            </a:xfrm>
            <a:custGeom>
              <a:avLst/>
              <a:gdLst/>
              <a:ahLst/>
              <a:cxnLst/>
              <a:rect l="l" t="t" r="r" b="b"/>
              <a:pathLst>
                <a:path w="2214" h="2214" extrusionOk="0">
                  <a:moveTo>
                    <a:pt x="1106" y="0"/>
                  </a:moveTo>
                  <a:cubicBezTo>
                    <a:pt x="500" y="0"/>
                    <a:pt x="0" y="500"/>
                    <a:pt x="0" y="1108"/>
                  </a:cubicBezTo>
                  <a:cubicBezTo>
                    <a:pt x="0" y="1714"/>
                    <a:pt x="500" y="2214"/>
                    <a:pt x="1106" y="2214"/>
                  </a:cubicBezTo>
                  <a:cubicBezTo>
                    <a:pt x="1714" y="2214"/>
                    <a:pt x="2214" y="1714"/>
                    <a:pt x="2214" y="1108"/>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4;p2">
              <a:extLst>
                <a:ext uri="{FF2B5EF4-FFF2-40B4-BE49-F238E27FC236}">
                  <a16:creationId xmlns:a16="http://schemas.microsoft.com/office/drawing/2014/main" id="{E1519ADA-E4D3-0548-8180-F571580E71FC}"/>
                </a:ext>
              </a:extLst>
            </p:cNvPr>
            <p:cNvSpPr/>
            <p:nvPr/>
          </p:nvSpPr>
          <p:spPr>
            <a:xfrm>
              <a:off x="2474225" y="4693650"/>
              <a:ext cx="55350" cy="55350"/>
            </a:xfrm>
            <a:custGeom>
              <a:avLst/>
              <a:gdLst/>
              <a:ahLst/>
              <a:cxnLst/>
              <a:rect l="l" t="t" r="r" b="b"/>
              <a:pathLst>
                <a:path w="2214" h="2214" extrusionOk="0">
                  <a:moveTo>
                    <a:pt x="1105" y="0"/>
                  </a:moveTo>
                  <a:cubicBezTo>
                    <a:pt x="500" y="0"/>
                    <a:pt x="0" y="466"/>
                    <a:pt x="0" y="1108"/>
                  </a:cubicBezTo>
                  <a:cubicBezTo>
                    <a:pt x="0" y="1714"/>
                    <a:pt x="500" y="2214"/>
                    <a:pt x="1105" y="2214"/>
                  </a:cubicBezTo>
                  <a:cubicBezTo>
                    <a:pt x="1714" y="2214"/>
                    <a:pt x="2214" y="1714"/>
                    <a:pt x="2214" y="1108"/>
                  </a:cubicBezTo>
                  <a:cubicBezTo>
                    <a:pt x="2214" y="466"/>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p2">
              <a:extLst>
                <a:ext uri="{FF2B5EF4-FFF2-40B4-BE49-F238E27FC236}">
                  <a16:creationId xmlns:a16="http://schemas.microsoft.com/office/drawing/2014/main" id="{098CAFBC-96EA-FB4C-9E55-8F00AD40BA68}"/>
                </a:ext>
              </a:extLst>
            </p:cNvPr>
            <p:cNvSpPr/>
            <p:nvPr/>
          </p:nvSpPr>
          <p:spPr>
            <a:xfrm>
              <a:off x="2474225" y="4520500"/>
              <a:ext cx="55350" cy="55350"/>
            </a:xfrm>
            <a:custGeom>
              <a:avLst/>
              <a:gdLst/>
              <a:ahLst/>
              <a:cxnLst/>
              <a:rect l="l" t="t" r="r" b="b"/>
              <a:pathLst>
                <a:path w="2214" h="2214" extrusionOk="0">
                  <a:moveTo>
                    <a:pt x="1105" y="0"/>
                  </a:moveTo>
                  <a:cubicBezTo>
                    <a:pt x="500" y="0"/>
                    <a:pt x="0" y="500"/>
                    <a:pt x="0" y="1108"/>
                  </a:cubicBezTo>
                  <a:cubicBezTo>
                    <a:pt x="0" y="1714"/>
                    <a:pt x="500" y="2214"/>
                    <a:pt x="1105" y="2214"/>
                  </a:cubicBezTo>
                  <a:cubicBezTo>
                    <a:pt x="1714" y="2214"/>
                    <a:pt x="2214" y="1714"/>
                    <a:pt x="2214" y="1108"/>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6;p2">
              <a:extLst>
                <a:ext uri="{FF2B5EF4-FFF2-40B4-BE49-F238E27FC236}">
                  <a16:creationId xmlns:a16="http://schemas.microsoft.com/office/drawing/2014/main" id="{038E14CD-8D91-FE40-8015-E43C09BCAA82}"/>
                </a:ext>
              </a:extLst>
            </p:cNvPr>
            <p:cNvSpPr/>
            <p:nvPr/>
          </p:nvSpPr>
          <p:spPr>
            <a:xfrm>
              <a:off x="2315350" y="4326850"/>
              <a:ext cx="55350" cy="55350"/>
            </a:xfrm>
            <a:custGeom>
              <a:avLst/>
              <a:gdLst/>
              <a:ahLst/>
              <a:cxnLst/>
              <a:rect l="l" t="t" r="r" b="b"/>
              <a:pathLst>
                <a:path w="2214" h="2214" extrusionOk="0">
                  <a:moveTo>
                    <a:pt x="1106" y="0"/>
                  </a:moveTo>
                  <a:cubicBezTo>
                    <a:pt x="500" y="0"/>
                    <a:pt x="0" y="463"/>
                    <a:pt x="0" y="1106"/>
                  </a:cubicBezTo>
                  <a:cubicBezTo>
                    <a:pt x="0" y="1714"/>
                    <a:pt x="500" y="2214"/>
                    <a:pt x="1106" y="2214"/>
                  </a:cubicBezTo>
                  <a:cubicBezTo>
                    <a:pt x="1714" y="2214"/>
                    <a:pt x="2214" y="1714"/>
                    <a:pt x="2214" y="1106"/>
                  </a:cubicBezTo>
                  <a:cubicBezTo>
                    <a:pt x="2214" y="463"/>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p2">
              <a:extLst>
                <a:ext uri="{FF2B5EF4-FFF2-40B4-BE49-F238E27FC236}">
                  <a16:creationId xmlns:a16="http://schemas.microsoft.com/office/drawing/2014/main" id="{6C7EE0F7-FE1A-4C47-929C-4F8789E96983}"/>
                </a:ext>
              </a:extLst>
            </p:cNvPr>
            <p:cNvSpPr/>
            <p:nvPr/>
          </p:nvSpPr>
          <p:spPr>
            <a:xfrm>
              <a:off x="2315350" y="4153700"/>
              <a:ext cx="55350" cy="55350"/>
            </a:xfrm>
            <a:custGeom>
              <a:avLst/>
              <a:gdLst/>
              <a:ahLst/>
              <a:cxnLst/>
              <a:rect l="l" t="t" r="r" b="b"/>
              <a:pathLst>
                <a:path w="2214" h="2214" extrusionOk="0">
                  <a:moveTo>
                    <a:pt x="1106" y="0"/>
                  </a:moveTo>
                  <a:cubicBezTo>
                    <a:pt x="500" y="0"/>
                    <a:pt x="0" y="500"/>
                    <a:pt x="0" y="1106"/>
                  </a:cubicBezTo>
                  <a:cubicBezTo>
                    <a:pt x="0" y="1714"/>
                    <a:pt x="500" y="2214"/>
                    <a:pt x="1106" y="2214"/>
                  </a:cubicBezTo>
                  <a:cubicBezTo>
                    <a:pt x="1714" y="2214"/>
                    <a:pt x="2214" y="1714"/>
                    <a:pt x="2214" y="1106"/>
                  </a:cubicBezTo>
                  <a:cubicBezTo>
                    <a:pt x="2214" y="500"/>
                    <a:pt x="1714" y="0"/>
                    <a:pt x="1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8;p2">
              <a:extLst>
                <a:ext uri="{FF2B5EF4-FFF2-40B4-BE49-F238E27FC236}">
                  <a16:creationId xmlns:a16="http://schemas.microsoft.com/office/drawing/2014/main" id="{564970F0-D23C-9949-B5E5-B7ED4AF431A4}"/>
                </a:ext>
              </a:extLst>
            </p:cNvPr>
            <p:cNvSpPr/>
            <p:nvPr/>
          </p:nvSpPr>
          <p:spPr>
            <a:xfrm>
              <a:off x="2474225" y="4326850"/>
              <a:ext cx="55350" cy="55350"/>
            </a:xfrm>
            <a:custGeom>
              <a:avLst/>
              <a:gdLst/>
              <a:ahLst/>
              <a:cxnLst/>
              <a:rect l="l" t="t" r="r" b="b"/>
              <a:pathLst>
                <a:path w="2214" h="2214" extrusionOk="0">
                  <a:moveTo>
                    <a:pt x="1105" y="0"/>
                  </a:moveTo>
                  <a:cubicBezTo>
                    <a:pt x="500" y="0"/>
                    <a:pt x="0" y="463"/>
                    <a:pt x="0" y="1106"/>
                  </a:cubicBezTo>
                  <a:cubicBezTo>
                    <a:pt x="0" y="1714"/>
                    <a:pt x="500" y="2214"/>
                    <a:pt x="1105" y="2214"/>
                  </a:cubicBezTo>
                  <a:cubicBezTo>
                    <a:pt x="1714" y="2214"/>
                    <a:pt x="2214" y="1714"/>
                    <a:pt x="2214" y="1106"/>
                  </a:cubicBezTo>
                  <a:cubicBezTo>
                    <a:pt x="2214" y="463"/>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p2">
              <a:extLst>
                <a:ext uri="{FF2B5EF4-FFF2-40B4-BE49-F238E27FC236}">
                  <a16:creationId xmlns:a16="http://schemas.microsoft.com/office/drawing/2014/main" id="{3DB9B102-4E72-504C-B8AA-FC0EE2BEE772}"/>
                </a:ext>
              </a:extLst>
            </p:cNvPr>
            <p:cNvSpPr/>
            <p:nvPr/>
          </p:nvSpPr>
          <p:spPr>
            <a:xfrm>
              <a:off x="2474225" y="4153700"/>
              <a:ext cx="55350" cy="55350"/>
            </a:xfrm>
            <a:custGeom>
              <a:avLst/>
              <a:gdLst/>
              <a:ahLst/>
              <a:cxnLst/>
              <a:rect l="l" t="t" r="r" b="b"/>
              <a:pathLst>
                <a:path w="2214" h="2214" extrusionOk="0">
                  <a:moveTo>
                    <a:pt x="1105" y="0"/>
                  </a:moveTo>
                  <a:cubicBezTo>
                    <a:pt x="500" y="0"/>
                    <a:pt x="0" y="500"/>
                    <a:pt x="0" y="1106"/>
                  </a:cubicBezTo>
                  <a:cubicBezTo>
                    <a:pt x="0" y="1714"/>
                    <a:pt x="500" y="2214"/>
                    <a:pt x="1105" y="2214"/>
                  </a:cubicBezTo>
                  <a:cubicBezTo>
                    <a:pt x="1714" y="2214"/>
                    <a:pt x="2214" y="1714"/>
                    <a:pt x="2214" y="1106"/>
                  </a:cubicBezTo>
                  <a:cubicBezTo>
                    <a:pt x="2214" y="500"/>
                    <a:pt x="1714" y="0"/>
                    <a:pt x="1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Picture 4" descr="https://lh6.googleusercontent.com/fg6pIhzljYaN0ZkezgCmvl-tvsj8O3lPstOSGV-WUCmWgJmX0J7BupFqKaAI9B8VT_tQ-eGtvR89V5lY028bvCxejgsV4fu4PTjuwLdgUsT5DcdbiYE8rAG62xCKPhCNPaHeNSauwj0rdnOYSw">
            <a:extLst>
              <a:ext uri="{FF2B5EF4-FFF2-40B4-BE49-F238E27FC236}">
                <a16:creationId xmlns:a16="http://schemas.microsoft.com/office/drawing/2014/main" id="{C61F8115-22D8-594F-A62A-3DF94FAB1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1" y="-80524"/>
            <a:ext cx="1745077" cy="1332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E406416-6D81-A049-888E-2FC178D48187}"/>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4146630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F07109-C6C5-D7AD-8DAC-72270C5E615E}"/>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10</a:t>
            </a:fld>
            <a:endParaRPr lang="en"/>
          </a:p>
        </p:txBody>
      </p:sp>
      <p:graphicFrame>
        <p:nvGraphicFramePr>
          <p:cNvPr id="6" name="Table 6">
            <a:extLst>
              <a:ext uri="{FF2B5EF4-FFF2-40B4-BE49-F238E27FC236}">
                <a16:creationId xmlns:a16="http://schemas.microsoft.com/office/drawing/2014/main" id="{6A16A723-18A2-AE6F-7475-6DCF477B07B7}"/>
              </a:ext>
            </a:extLst>
          </p:cNvPr>
          <p:cNvGraphicFramePr>
            <a:graphicFrameLocks noGrp="1"/>
          </p:cNvGraphicFramePr>
          <p:nvPr>
            <p:extLst>
              <p:ext uri="{D42A27DB-BD31-4B8C-83A1-F6EECF244321}">
                <p14:modId xmlns:p14="http://schemas.microsoft.com/office/powerpoint/2010/main" val="3634045353"/>
              </p:ext>
            </p:extLst>
          </p:nvPr>
        </p:nvGraphicFramePr>
        <p:xfrm>
          <a:off x="710419" y="1392701"/>
          <a:ext cx="7723162" cy="2810203"/>
        </p:xfrm>
        <a:graphic>
          <a:graphicData uri="http://schemas.openxmlformats.org/drawingml/2006/table">
            <a:tbl>
              <a:tblPr firstRow="1" bandRow="1">
                <a:tableStyleId>{49D544F7-A047-4A82-B4A7-E587747B4616}</a:tableStyleId>
              </a:tblPr>
              <a:tblGrid>
                <a:gridCol w="1574737">
                  <a:extLst>
                    <a:ext uri="{9D8B030D-6E8A-4147-A177-3AD203B41FA5}">
                      <a16:colId xmlns:a16="http://schemas.microsoft.com/office/drawing/2014/main" val="774591273"/>
                    </a:ext>
                  </a:extLst>
                </a:gridCol>
                <a:gridCol w="6148425">
                  <a:extLst>
                    <a:ext uri="{9D8B030D-6E8A-4147-A177-3AD203B41FA5}">
                      <a16:colId xmlns:a16="http://schemas.microsoft.com/office/drawing/2014/main" val="172710737"/>
                    </a:ext>
                  </a:extLst>
                </a:gridCol>
              </a:tblGrid>
              <a:tr h="341323">
                <a:tc>
                  <a:txBody>
                    <a:bodyPr/>
                    <a:lstStyle/>
                    <a:p>
                      <a:pPr marL="0" marR="0" lvl="0" indent="0" algn="ctr" rtl="0">
                        <a:lnSpc>
                          <a:spcPct val="100000"/>
                        </a:lnSpc>
                        <a:spcBef>
                          <a:spcPts val="0"/>
                        </a:spcBef>
                        <a:spcAft>
                          <a:spcPts val="0"/>
                        </a:spcAft>
                        <a:buClr>
                          <a:schemeClr val="dk1"/>
                        </a:buClr>
                        <a:buSzPts val="3000"/>
                        <a:buFont typeface="Raleway"/>
                        <a:buNone/>
                      </a:pPr>
                      <a:r>
                        <a:rPr lang="en-SA" sz="1600" b="1" i="0" u="none" strike="noStrike" cap="none">
                          <a:solidFill>
                            <a:schemeClr val="dk1"/>
                          </a:solidFill>
                          <a:latin typeface="Raleway"/>
                          <a:ea typeface="+mn-ea"/>
                          <a:cs typeface="+mn-cs"/>
                          <a:sym typeface="Arial"/>
                        </a:rPr>
                        <a:t>TESTS </a:t>
                      </a:r>
                    </a:p>
                  </a:txBody>
                  <a:tcPr/>
                </a:tc>
                <a:tc>
                  <a:txBody>
                    <a:bodyPr/>
                    <a:lstStyle/>
                    <a:p>
                      <a:pPr marL="0" marR="0" lvl="0" indent="0" algn="ctr" rtl="0">
                        <a:lnSpc>
                          <a:spcPct val="100000"/>
                        </a:lnSpc>
                        <a:spcBef>
                          <a:spcPts val="0"/>
                        </a:spcBef>
                        <a:spcAft>
                          <a:spcPts val="0"/>
                        </a:spcAft>
                        <a:buClr>
                          <a:schemeClr val="dk1"/>
                        </a:buClr>
                        <a:buSzPts val="3000"/>
                        <a:buFont typeface="Raleway"/>
                        <a:buNone/>
                      </a:pPr>
                      <a:r>
                        <a:rPr lang="en-SA" sz="1600" b="1" i="0" u="none" strike="noStrike" cap="none">
                          <a:solidFill>
                            <a:schemeClr val="dk1"/>
                          </a:solidFill>
                          <a:latin typeface="Raleway"/>
                          <a:ea typeface="+mn-ea"/>
                          <a:cs typeface="+mn-cs"/>
                          <a:sym typeface="Arial"/>
                        </a:rPr>
                        <a:t>PURPOSE</a:t>
                      </a:r>
                    </a:p>
                  </a:txBody>
                  <a:tcPr/>
                </a:tc>
                <a:extLst>
                  <a:ext uri="{0D108BD9-81ED-4DB2-BD59-A6C34878D82A}">
                    <a16:rowId xmlns:a16="http://schemas.microsoft.com/office/drawing/2014/main" val="3937451063"/>
                  </a:ext>
                </a:extLst>
              </a:tr>
              <a:tr h="306676">
                <a:tc>
                  <a:txBody>
                    <a:bodyPr/>
                    <a:lstStyle/>
                    <a:p>
                      <a:pPr marL="0" marR="0" lvl="0" indent="0" algn="ctr" rtl="0">
                        <a:lnSpc>
                          <a:spcPct val="100000"/>
                        </a:lnSpc>
                        <a:spcBef>
                          <a:spcPts val="0"/>
                        </a:spcBef>
                        <a:spcAft>
                          <a:spcPts val="0"/>
                        </a:spcAft>
                        <a:buClr>
                          <a:schemeClr val="dk1"/>
                        </a:buClr>
                        <a:buSzPts val="3000"/>
                        <a:buFont typeface="Raleway"/>
                        <a:buNone/>
                      </a:pPr>
                      <a:r>
                        <a:rPr lang="en-SA" sz="1600" b="1" i="0" u="none" strike="noStrike" cap="none">
                          <a:solidFill>
                            <a:schemeClr val="dk1"/>
                          </a:solidFill>
                          <a:latin typeface="Raleway"/>
                          <a:ea typeface="+mn-ea"/>
                          <a:cs typeface="+mn-cs"/>
                          <a:sym typeface="Arial"/>
                        </a:rPr>
                        <a:t>Gray box testing</a:t>
                      </a:r>
                    </a:p>
                  </a:txBody>
                  <a:tcPr/>
                </a:tc>
                <a:tc>
                  <a:txBody>
                    <a:bodyPr/>
                    <a:lstStyle/>
                    <a:p>
                      <a:pPr marL="285750" marR="0" lvl="0" indent="-285750" algn="l" rtl="0">
                        <a:lnSpc>
                          <a:spcPct val="100000"/>
                        </a:lnSpc>
                        <a:spcBef>
                          <a:spcPts val="0"/>
                        </a:spcBef>
                        <a:spcAft>
                          <a:spcPts val="0"/>
                        </a:spcAft>
                        <a:buClr>
                          <a:schemeClr val="dk1"/>
                        </a:buClr>
                        <a:buSzPts val="3000"/>
                        <a:buFont typeface="Arial" panose="020B0604020202020204" pitchFamily="34" charset="0"/>
                        <a:buChar char="•"/>
                      </a:pPr>
                      <a:r>
                        <a:rPr lang="en-US" sz="1600" b="0" i="0" u="none" strike="noStrike" cap="none">
                          <a:solidFill>
                            <a:schemeClr val="dk1"/>
                          </a:solidFill>
                          <a:latin typeface="Raleway"/>
                          <a:ea typeface="+mn-ea"/>
                          <a:cs typeface="+mn-cs"/>
                          <a:sym typeface="Arial"/>
                        </a:rPr>
                        <a:t>Testing involves inputs and outputs for the testing purpose.</a:t>
                      </a:r>
                      <a:endParaRPr lang="en-SA" sz="1600" b="0" i="0" u="none" strike="noStrike" cap="none">
                        <a:solidFill>
                          <a:schemeClr val="dk1"/>
                        </a:solidFill>
                        <a:latin typeface="Raleway"/>
                        <a:ea typeface="+mn-ea"/>
                        <a:cs typeface="+mn-cs"/>
                        <a:sym typeface="Arial"/>
                      </a:endParaRPr>
                    </a:p>
                  </a:txBody>
                  <a:tcPr/>
                </a:tc>
                <a:extLst>
                  <a:ext uri="{0D108BD9-81ED-4DB2-BD59-A6C34878D82A}">
                    <a16:rowId xmlns:a16="http://schemas.microsoft.com/office/drawing/2014/main" val="518486958"/>
                  </a:ext>
                </a:extLst>
              </a:tr>
              <a:tr h="720698">
                <a:tc>
                  <a:txBody>
                    <a:bodyPr/>
                    <a:lstStyle/>
                    <a:p>
                      <a:pPr marL="0" marR="0" lvl="0" indent="0" algn="ctr" defTabSz="914400" rtl="0" eaLnBrk="1" fontAlgn="auto" latinLnBrk="0" hangingPunct="1">
                        <a:lnSpc>
                          <a:spcPct val="100000"/>
                        </a:lnSpc>
                        <a:spcBef>
                          <a:spcPts val="0"/>
                        </a:spcBef>
                        <a:spcAft>
                          <a:spcPts val="0"/>
                        </a:spcAft>
                        <a:buClr>
                          <a:schemeClr val="dk1"/>
                        </a:buClr>
                        <a:buSzPts val="3000"/>
                        <a:buFont typeface="Raleway"/>
                        <a:buNone/>
                        <a:tabLst/>
                        <a:defRPr/>
                      </a:pPr>
                      <a:r>
                        <a:rPr lang="en-US" sz="1600" b="1" i="0" u="none" strike="noStrike" cap="none">
                          <a:solidFill>
                            <a:schemeClr val="dk1"/>
                          </a:solidFill>
                          <a:latin typeface="Raleway"/>
                          <a:ea typeface="+mn-ea"/>
                          <a:cs typeface="+mn-cs"/>
                          <a:sym typeface="Arial"/>
                        </a:rPr>
                        <a:t>Integration Testing  </a:t>
                      </a:r>
                    </a:p>
                    <a:p>
                      <a:pPr marL="0" marR="0" lvl="0" indent="0" algn="ctr" rtl="0">
                        <a:lnSpc>
                          <a:spcPct val="100000"/>
                        </a:lnSpc>
                        <a:spcBef>
                          <a:spcPts val="0"/>
                        </a:spcBef>
                        <a:spcAft>
                          <a:spcPts val="0"/>
                        </a:spcAft>
                        <a:buClr>
                          <a:schemeClr val="dk1"/>
                        </a:buClr>
                        <a:buSzPts val="3000"/>
                        <a:buFont typeface="Raleway"/>
                        <a:buNone/>
                      </a:pPr>
                      <a:endParaRPr lang="en-SA" sz="1600" b="1" i="0" u="none" strike="noStrike" cap="none">
                        <a:solidFill>
                          <a:schemeClr val="dk1"/>
                        </a:solidFill>
                        <a:latin typeface="Raleway"/>
                        <a:ea typeface="+mn-ea"/>
                        <a:cs typeface="+mn-cs"/>
                        <a:sym typeface="Arial"/>
                      </a:endParaRPr>
                    </a:p>
                  </a:txBody>
                  <a:tcPr/>
                </a:tc>
                <a:tc>
                  <a:txBody>
                    <a:bodyPr/>
                    <a:lstStyle/>
                    <a:p>
                      <a:pPr marL="285750" marR="0" lvl="0" indent="-285750" algn="ctr" rtl="0">
                        <a:lnSpc>
                          <a:spcPct val="100000"/>
                        </a:lnSpc>
                        <a:spcBef>
                          <a:spcPts val="0"/>
                        </a:spcBef>
                        <a:spcAft>
                          <a:spcPts val="0"/>
                        </a:spcAft>
                        <a:buClr>
                          <a:schemeClr val="dk1"/>
                        </a:buClr>
                        <a:buSzPts val="3000"/>
                        <a:buFont typeface="Arial" panose="020B0604020202020204" pitchFamily="34" charset="0"/>
                        <a:buChar char="•"/>
                      </a:pPr>
                      <a:r>
                        <a:rPr lang="en-US" sz="1600" b="0" i="0" u="none" strike="noStrike" cap="none">
                          <a:solidFill>
                            <a:schemeClr val="dk1"/>
                          </a:solidFill>
                          <a:latin typeface="Raleway"/>
                          <a:ea typeface="+mn-ea"/>
                          <a:cs typeface="+mn-cs"/>
                          <a:sym typeface="Arial"/>
                        </a:rPr>
                        <a:t>The integration test will be performed following the grouping of unit-tested units to ensure that the design objectives, system performance, and functional requirements are met. </a:t>
                      </a:r>
                      <a:endParaRPr lang="en-SA" sz="1600" b="0" i="0" u="none" strike="noStrike" cap="none">
                        <a:solidFill>
                          <a:schemeClr val="dk1"/>
                        </a:solidFill>
                        <a:latin typeface="Raleway"/>
                        <a:ea typeface="+mn-ea"/>
                        <a:cs typeface="+mn-cs"/>
                        <a:sym typeface="Arial"/>
                      </a:endParaRPr>
                    </a:p>
                  </a:txBody>
                  <a:tcPr/>
                </a:tc>
                <a:extLst>
                  <a:ext uri="{0D108BD9-81ED-4DB2-BD59-A6C34878D82A}">
                    <a16:rowId xmlns:a16="http://schemas.microsoft.com/office/drawing/2014/main" val="3631277131"/>
                  </a:ext>
                </a:extLst>
              </a:tr>
              <a:tr h="671119">
                <a:tc>
                  <a:txBody>
                    <a:bodyPr/>
                    <a:lstStyle/>
                    <a:p>
                      <a:pPr marL="0" marR="0" lvl="0" indent="0" algn="ctr" defTabSz="914400" rtl="0" eaLnBrk="1" fontAlgn="auto" latinLnBrk="0" hangingPunct="1">
                        <a:lnSpc>
                          <a:spcPct val="100000"/>
                        </a:lnSpc>
                        <a:spcBef>
                          <a:spcPts val="0"/>
                        </a:spcBef>
                        <a:spcAft>
                          <a:spcPts val="0"/>
                        </a:spcAft>
                        <a:buClr>
                          <a:schemeClr val="dk1"/>
                        </a:buClr>
                        <a:buSzPts val="3000"/>
                        <a:buFont typeface="Raleway"/>
                        <a:buNone/>
                        <a:tabLst/>
                        <a:defRPr/>
                      </a:pPr>
                      <a:r>
                        <a:rPr lang="en-US" sz="1600" b="1" i="0" u="none" strike="noStrike" cap="none">
                          <a:solidFill>
                            <a:schemeClr val="dk1"/>
                          </a:solidFill>
                          <a:latin typeface="Raleway"/>
                          <a:ea typeface="+mn-ea"/>
                          <a:cs typeface="+mn-cs"/>
                          <a:sym typeface="Arial"/>
                        </a:rPr>
                        <a:t>Interface Testing  </a:t>
                      </a:r>
                    </a:p>
                    <a:p>
                      <a:pPr marL="0" marR="0" lvl="0" indent="0" algn="ctr" rtl="0">
                        <a:lnSpc>
                          <a:spcPct val="100000"/>
                        </a:lnSpc>
                        <a:spcBef>
                          <a:spcPts val="0"/>
                        </a:spcBef>
                        <a:spcAft>
                          <a:spcPts val="0"/>
                        </a:spcAft>
                        <a:buClr>
                          <a:schemeClr val="dk1"/>
                        </a:buClr>
                        <a:buSzPts val="3000"/>
                        <a:buFont typeface="Raleway"/>
                        <a:buNone/>
                      </a:pPr>
                      <a:endParaRPr lang="en-SA" sz="1600" b="1" i="0" u="none" strike="noStrike" cap="none">
                        <a:solidFill>
                          <a:schemeClr val="dk1"/>
                        </a:solidFill>
                        <a:latin typeface="Raleway"/>
                        <a:ea typeface="+mn-ea"/>
                        <a:cs typeface="+mn-cs"/>
                        <a:sym typeface="Arial"/>
                      </a:endParaRPr>
                    </a:p>
                  </a:txBody>
                  <a:tcPr/>
                </a:tc>
                <a:tc>
                  <a:txBody>
                    <a:bodyPr/>
                    <a:lstStyle/>
                    <a:p>
                      <a:pPr marL="0" marR="0" lvl="0" indent="0" algn="ctr" rtl="0">
                        <a:lnSpc>
                          <a:spcPct val="100000"/>
                        </a:lnSpc>
                        <a:spcBef>
                          <a:spcPts val="0"/>
                        </a:spcBef>
                        <a:spcAft>
                          <a:spcPts val="0"/>
                        </a:spcAft>
                        <a:buClr>
                          <a:schemeClr val="dk1"/>
                        </a:buClr>
                        <a:buSzPts val="3000"/>
                        <a:buFont typeface="Raleway"/>
                        <a:buNone/>
                      </a:pPr>
                      <a:r>
                        <a:rPr lang="en-US" sz="1600" b="0" i="0" u="none" strike="noStrike" cap="none">
                          <a:solidFill>
                            <a:schemeClr val="dk1"/>
                          </a:solidFill>
                          <a:latin typeface="Raleway"/>
                          <a:ea typeface="+mn-ea"/>
                          <a:cs typeface="+mn-cs"/>
                          <a:sym typeface="Arial"/>
                        </a:rPr>
                        <a:t>to verify that the connection of various component systems is done efficiently and effectively. </a:t>
                      </a:r>
                      <a:endParaRPr lang="en-SA" sz="1600" b="0" i="0" u="none" strike="noStrike" cap="none">
                        <a:solidFill>
                          <a:schemeClr val="dk1"/>
                        </a:solidFill>
                        <a:latin typeface="Raleway"/>
                        <a:ea typeface="+mn-ea"/>
                        <a:cs typeface="+mn-cs"/>
                        <a:sym typeface="Arial"/>
                      </a:endParaRPr>
                    </a:p>
                  </a:txBody>
                  <a:tcPr/>
                </a:tc>
                <a:extLst>
                  <a:ext uri="{0D108BD9-81ED-4DB2-BD59-A6C34878D82A}">
                    <a16:rowId xmlns:a16="http://schemas.microsoft.com/office/drawing/2014/main" val="3910977375"/>
                  </a:ext>
                </a:extLst>
              </a:tr>
            </a:tbl>
          </a:graphicData>
        </a:graphic>
      </p:graphicFrame>
      <p:sp>
        <p:nvSpPr>
          <p:cNvPr id="10" name="TextBox 9">
            <a:extLst>
              <a:ext uri="{FF2B5EF4-FFF2-40B4-BE49-F238E27FC236}">
                <a16:creationId xmlns:a16="http://schemas.microsoft.com/office/drawing/2014/main" id="{8B454BEC-76DC-B8E8-192F-381C941F8976}"/>
              </a:ext>
            </a:extLst>
          </p:cNvPr>
          <p:cNvSpPr txBox="1"/>
          <p:nvPr/>
        </p:nvSpPr>
        <p:spPr>
          <a:xfrm>
            <a:off x="0" y="4897279"/>
            <a:ext cx="622286" cy="246221"/>
          </a:xfrm>
          <a:prstGeom prst="rect">
            <a:avLst/>
          </a:prstGeom>
          <a:noFill/>
        </p:spPr>
        <p:txBody>
          <a:bodyPr wrap="none" rtlCol="0">
            <a:spAutoFit/>
          </a:bodyPr>
          <a:lstStyle/>
          <a:p>
            <a:r>
              <a:rPr lang="en-SA" sz="1000">
                <a:solidFill>
                  <a:schemeClr val="bg1"/>
                </a:solidFill>
              </a:rPr>
              <a:t>Shahad</a:t>
            </a:r>
          </a:p>
        </p:txBody>
      </p:sp>
      <p:sp>
        <p:nvSpPr>
          <p:cNvPr id="7" name="Google Shape;1289;p44">
            <a:extLst>
              <a:ext uri="{FF2B5EF4-FFF2-40B4-BE49-F238E27FC236}">
                <a16:creationId xmlns:a16="http://schemas.microsoft.com/office/drawing/2014/main" id="{F9821E1A-492E-87D4-E628-4D922B0342D4}"/>
              </a:ext>
            </a:extLst>
          </p:cNvPr>
          <p:cNvSpPr txBox="1">
            <a:spLocks noGrp="1"/>
          </p:cNvSpPr>
          <p:nvPr>
            <p:ph type="title"/>
          </p:nvPr>
        </p:nvSpPr>
        <p:spPr>
          <a:xfrm>
            <a:off x="3623019" y="-133099"/>
            <a:ext cx="5415299" cy="1525800"/>
          </a:xfrm>
          <a:prstGeom prst="rect">
            <a:avLst/>
          </a:prstGeom>
        </p:spPr>
        <p:txBody>
          <a:bodyPr spcFirstLastPara="1" wrap="square" lIns="91425" tIns="91425" rIns="91425" bIns="91425" anchor="ctr" anchorCtr="0">
            <a:noAutofit/>
          </a:bodyPr>
          <a:lstStyle/>
          <a:p>
            <a:pPr marL="285750" indent="-285750"/>
            <a:r>
              <a:rPr lang="en-GB" sz="3000"/>
              <a:t>Testing</a:t>
            </a:r>
          </a:p>
        </p:txBody>
      </p:sp>
    </p:spTree>
    <p:extLst>
      <p:ext uri="{BB962C8B-B14F-4D97-AF65-F5344CB8AC3E}">
        <p14:creationId xmlns:p14="http://schemas.microsoft.com/office/powerpoint/2010/main" val="1973722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BF9DD8-F673-00AE-7841-BA594615300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11</a:t>
            </a:fld>
            <a:endParaRPr lang="en"/>
          </a:p>
        </p:txBody>
      </p:sp>
      <p:graphicFrame>
        <p:nvGraphicFramePr>
          <p:cNvPr id="6" name="Table 5">
            <a:extLst>
              <a:ext uri="{FF2B5EF4-FFF2-40B4-BE49-F238E27FC236}">
                <a16:creationId xmlns:a16="http://schemas.microsoft.com/office/drawing/2014/main" id="{AFDC7F0C-FA8C-D88E-D6D1-9C68B33A17F3}"/>
              </a:ext>
            </a:extLst>
          </p:cNvPr>
          <p:cNvGraphicFramePr>
            <a:graphicFrameLocks noGrp="1"/>
          </p:cNvGraphicFramePr>
          <p:nvPr>
            <p:extLst>
              <p:ext uri="{D42A27DB-BD31-4B8C-83A1-F6EECF244321}">
                <p14:modId xmlns:p14="http://schemas.microsoft.com/office/powerpoint/2010/main" val="1424824538"/>
              </p:ext>
            </p:extLst>
          </p:nvPr>
        </p:nvGraphicFramePr>
        <p:xfrm>
          <a:off x="358727" y="1068246"/>
          <a:ext cx="8264768" cy="3659398"/>
        </p:xfrm>
        <a:graphic>
          <a:graphicData uri="http://schemas.openxmlformats.org/drawingml/2006/table">
            <a:tbl>
              <a:tblPr firstRow="1" bandRow="1">
                <a:tableStyleId>{49D544F7-A047-4A82-B4A7-E587747B4616}</a:tableStyleId>
              </a:tblPr>
              <a:tblGrid>
                <a:gridCol w="1685169">
                  <a:extLst>
                    <a:ext uri="{9D8B030D-6E8A-4147-A177-3AD203B41FA5}">
                      <a16:colId xmlns:a16="http://schemas.microsoft.com/office/drawing/2014/main" val="1636303067"/>
                    </a:ext>
                  </a:extLst>
                </a:gridCol>
                <a:gridCol w="6579599">
                  <a:extLst>
                    <a:ext uri="{9D8B030D-6E8A-4147-A177-3AD203B41FA5}">
                      <a16:colId xmlns:a16="http://schemas.microsoft.com/office/drawing/2014/main" val="2829976153"/>
                    </a:ext>
                  </a:extLst>
                </a:gridCol>
              </a:tblGrid>
              <a:tr h="338523">
                <a:tc>
                  <a:txBody>
                    <a:bodyPr/>
                    <a:lstStyle/>
                    <a:p>
                      <a:pPr marL="0" marR="0" lvl="0" indent="0" algn="ctr" rtl="0">
                        <a:lnSpc>
                          <a:spcPct val="100000"/>
                        </a:lnSpc>
                        <a:spcBef>
                          <a:spcPts val="0"/>
                        </a:spcBef>
                        <a:spcAft>
                          <a:spcPts val="0"/>
                        </a:spcAft>
                        <a:buClr>
                          <a:schemeClr val="dk1"/>
                        </a:buClr>
                        <a:buSzPts val="3000"/>
                        <a:buFont typeface="Raleway"/>
                        <a:buNone/>
                      </a:pPr>
                      <a:r>
                        <a:rPr lang="en-SA" sz="1400" b="1" i="0" u="none" strike="noStrike" cap="none">
                          <a:solidFill>
                            <a:schemeClr val="dk1"/>
                          </a:solidFill>
                          <a:latin typeface="Raleway"/>
                          <a:ea typeface="+mn-ea"/>
                          <a:cs typeface="+mn-cs"/>
                          <a:sym typeface="Arial"/>
                        </a:rPr>
                        <a:t>TESTS </a:t>
                      </a:r>
                    </a:p>
                  </a:txBody>
                  <a:tcPr/>
                </a:tc>
                <a:tc>
                  <a:txBody>
                    <a:bodyPr/>
                    <a:lstStyle/>
                    <a:p>
                      <a:pPr marL="0" marR="0" lvl="0" indent="0" algn="ctr" rtl="0">
                        <a:lnSpc>
                          <a:spcPct val="100000"/>
                        </a:lnSpc>
                        <a:spcBef>
                          <a:spcPts val="0"/>
                        </a:spcBef>
                        <a:spcAft>
                          <a:spcPts val="0"/>
                        </a:spcAft>
                        <a:buClr>
                          <a:schemeClr val="dk1"/>
                        </a:buClr>
                        <a:buSzPts val="3000"/>
                        <a:buFont typeface="Raleway"/>
                        <a:buNone/>
                      </a:pPr>
                      <a:r>
                        <a:rPr lang="en-SA" sz="1400" b="1" i="0" u="none" strike="noStrike" cap="none">
                          <a:solidFill>
                            <a:schemeClr val="dk1"/>
                          </a:solidFill>
                          <a:latin typeface="Raleway"/>
                          <a:ea typeface="+mn-ea"/>
                          <a:cs typeface="+mn-cs"/>
                          <a:sym typeface="Arial"/>
                        </a:rPr>
                        <a:t>  </a:t>
                      </a:r>
                      <a:r>
                        <a:rPr lang="en-SA" sz="1400" b="1" i="0" u="none" strike="noStrike" cap="none">
                          <a:solidFill>
                            <a:schemeClr val="dk1"/>
                          </a:solidFill>
                          <a:latin typeface="Raleway"/>
                          <a:ea typeface="Arial"/>
                          <a:cs typeface="Arial"/>
                          <a:sym typeface="Arial"/>
                        </a:rPr>
                        <a:t>PURPOSE</a:t>
                      </a:r>
                      <a:r>
                        <a:rPr lang="en-SA" sz="1400" b="1" i="0" u="none" strike="noStrike" cap="none">
                          <a:solidFill>
                            <a:schemeClr val="dk1"/>
                          </a:solidFill>
                          <a:latin typeface="Raleway"/>
                          <a:ea typeface="+mn-ea"/>
                          <a:cs typeface="+mn-cs"/>
                          <a:sym typeface="Arial"/>
                        </a:rPr>
                        <a:t> </a:t>
                      </a:r>
                    </a:p>
                  </a:txBody>
                  <a:tcPr/>
                </a:tc>
                <a:extLst>
                  <a:ext uri="{0D108BD9-81ED-4DB2-BD59-A6C34878D82A}">
                    <a16:rowId xmlns:a16="http://schemas.microsoft.com/office/drawing/2014/main" val="1683815265"/>
                  </a:ext>
                </a:extLst>
              </a:tr>
              <a:tr h="1053107">
                <a:tc>
                  <a:txBody>
                    <a:bodyPr/>
                    <a:lstStyle/>
                    <a:p>
                      <a:pPr marL="0" marR="0" lvl="0" indent="0" algn="ctr" defTabSz="914400" rtl="0" eaLnBrk="1" fontAlgn="auto" latinLnBrk="0" hangingPunct="1">
                        <a:lnSpc>
                          <a:spcPct val="100000"/>
                        </a:lnSpc>
                        <a:spcBef>
                          <a:spcPts val="0"/>
                        </a:spcBef>
                        <a:spcAft>
                          <a:spcPts val="0"/>
                        </a:spcAft>
                        <a:buClr>
                          <a:schemeClr val="dk1"/>
                        </a:buClr>
                        <a:buSzPts val="3000"/>
                        <a:buFont typeface="Raleway"/>
                        <a:buNone/>
                        <a:tabLst/>
                        <a:defRPr/>
                      </a:pPr>
                      <a:r>
                        <a:rPr lang="en-US" sz="1400" b="1" i="0" u="none" strike="noStrike" cap="none">
                          <a:solidFill>
                            <a:schemeClr val="dk1"/>
                          </a:solidFill>
                          <a:latin typeface="Raleway"/>
                          <a:ea typeface="+mn-ea"/>
                          <a:cs typeface="+mn-cs"/>
                          <a:sym typeface="Arial"/>
                        </a:rPr>
                        <a:t>Security Testing </a:t>
                      </a:r>
                    </a:p>
                    <a:p>
                      <a:pPr marL="0" marR="0" lvl="0" indent="0" algn="ctr" rtl="0">
                        <a:lnSpc>
                          <a:spcPct val="100000"/>
                        </a:lnSpc>
                        <a:spcBef>
                          <a:spcPts val="0"/>
                        </a:spcBef>
                        <a:spcAft>
                          <a:spcPts val="0"/>
                        </a:spcAft>
                        <a:buClr>
                          <a:schemeClr val="dk1"/>
                        </a:buClr>
                        <a:buSzPts val="3000"/>
                        <a:buFont typeface="Raleway"/>
                        <a:buNone/>
                      </a:pPr>
                      <a:endParaRPr lang="en-SA" sz="1400" b="1" i="0" u="none" strike="noStrike" cap="none">
                        <a:solidFill>
                          <a:schemeClr val="dk1"/>
                        </a:solidFill>
                        <a:latin typeface="Raleway"/>
                        <a:ea typeface="+mn-ea"/>
                        <a:cs typeface="+mn-cs"/>
                        <a:sym typeface="Arial"/>
                      </a:endParaRPr>
                    </a:p>
                  </a:txBody>
                  <a:tcPr/>
                </a:tc>
                <a:tc>
                  <a:txBody>
                    <a:bodyPr/>
                    <a:lstStyle/>
                    <a:p>
                      <a:pPr marL="285750" marR="0" lvl="0" indent="-285750" algn="l" rtl="0">
                        <a:lnSpc>
                          <a:spcPct val="100000"/>
                        </a:lnSpc>
                        <a:spcBef>
                          <a:spcPts val="0"/>
                        </a:spcBef>
                        <a:spcAft>
                          <a:spcPts val="0"/>
                        </a:spcAft>
                        <a:buClr>
                          <a:schemeClr val="dk1"/>
                        </a:buClr>
                        <a:buSzPts val="3000"/>
                        <a:buFont typeface="Arial" panose="020B0604020202020204" pitchFamily="34" charset="0"/>
                        <a:buChar char="•"/>
                      </a:pPr>
                      <a:r>
                        <a:rPr lang="en-US" sz="1400" b="0" i="0" u="none" strike="noStrike" cap="none">
                          <a:solidFill>
                            <a:schemeClr val="dk1"/>
                          </a:solidFill>
                          <a:latin typeface="Raleway"/>
                          <a:ea typeface="+mn-ea"/>
                          <a:cs typeface="+mn-cs"/>
                          <a:sym typeface="Arial"/>
                        </a:rPr>
                        <a:t>To identify and eliminate any potential points of system failures. </a:t>
                      </a:r>
                      <a:endParaRPr lang="ar-SA" sz="1400" b="0" i="0" u="none" strike="noStrike" cap="none">
                        <a:solidFill>
                          <a:schemeClr val="dk1"/>
                        </a:solidFill>
                        <a:latin typeface="Raleway"/>
                        <a:ea typeface="+mn-ea"/>
                        <a:cs typeface="+mn-cs"/>
                        <a:sym typeface="Arial"/>
                      </a:endParaRPr>
                    </a:p>
                    <a:p>
                      <a:pPr marL="285750" marR="0" lvl="0" indent="-285750" algn="l" rtl="0">
                        <a:lnSpc>
                          <a:spcPct val="100000"/>
                        </a:lnSpc>
                        <a:spcBef>
                          <a:spcPts val="0"/>
                        </a:spcBef>
                        <a:spcAft>
                          <a:spcPts val="0"/>
                        </a:spcAft>
                        <a:buClr>
                          <a:schemeClr val="dk1"/>
                        </a:buClr>
                        <a:buSzPts val="3000"/>
                        <a:buFont typeface="Arial" panose="020B0604020202020204" pitchFamily="34" charset="0"/>
                        <a:buChar char="•"/>
                      </a:pPr>
                      <a:r>
                        <a:rPr lang="en-US" sz="1400" b="1" i="0" u="none" strike="noStrike" cap="none">
                          <a:solidFill>
                            <a:schemeClr val="dk1"/>
                          </a:solidFill>
                          <a:latin typeface="Raleway"/>
                          <a:ea typeface="+mn-ea"/>
                          <a:cs typeface="+mn-cs"/>
                          <a:sym typeface="Arial"/>
                        </a:rPr>
                        <a:t>gray-box testing </a:t>
                      </a:r>
                      <a:r>
                        <a:rPr lang="en-US" sz="1400" b="0" i="0" u="none" strike="noStrike" cap="none">
                          <a:solidFill>
                            <a:schemeClr val="dk1"/>
                          </a:solidFill>
                          <a:latin typeface="Raleway"/>
                          <a:ea typeface="+mn-ea"/>
                          <a:cs typeface="+mn-cs"/>
                          <a:sym typeface="Arial"/>
                        </a:rPr>
                        <a:t>will be used to </a:t>
                      </a:r>
                      <a:r>
                        <a:rPr lang="en-US" sz="1400" b="1" i="0" u="none" strike="noStrike" cap="none">
                          <a:solidFill>
                            <a:schemeClr val="dk1"/>
                          </a:solidFill>
                          <a:latin typeface="Raleway"/>
                          <a:ea typeface="+mn-ea"/>
                          <a:cs typeface="+mn-cs"/>
                          <a:sym typeface="Arial"/>
                        </a:rPr>
                        <a:t>locate all potential defects </a:t>
                      </a:r>
                      <a:r>
                        <a:rPr lang="en-US" sz="1400" b="0" i="0" u="none" strike="noStrike" cap="none">
                          <a:solidFill>
                            <a:schemeClr val="dk1"/>
                          </a:solidFill>
                          <a:latin typeface="Raleway"/>
                          <a:ea typeface="+mn-ea"/>
                          <a:cs typeface="+mn-cs"/>
                          <a:sym typeface="Arial"/>
                        </a:rPr>
                        <a:t>in the software. The measures of confidentiality, integrity, authentication, authorization, availability,  and security.</a:t>
                      </a:r>
                      <a:endParaRPr lang="en-SA" sz="1400" b="0" i="0" u="none" strike="noStrike" cap="none">
                        <a:solidFill>
                          <a:schemeClr val="dk1"/>
                        </a:solidFill>
                        <a:latin typeface="Raleway"/>
                        <a:ea typeface="+mn-ea"/>
                        <a:cs typeface="+mn-cs"/>
                        <a:sym typeface="Arial"/>
                      </a:endParaRPr>
                    </a:p>
                  </a:txBody>
                  <a:tcPr/>
                </a:tc>
                <a:extLst>
                  <a:ext uri="{0D108BD9-81ED-4DB2-BD59-A6C34878D82A}">
                    <a16:rowId xmlns:a16="http://schemas.microsoft.com/office/drawing/2014/main" val="3651003842"/>
                  </a:ext>
                </a:extLst>
              </a:tr>
              <a:tr h="1198420">
                <a:tc>
                  <a:txBody>
                    <a:bodyPr/>
                    <a:lstStyle/>
                    <a:p>
                      <a:pPr marL="0" marR="0" lvl="0" indent="0" algn="ctr" defTabSz="914400" rtl="0" eaLnBrk="1" fontAlgn="auto" latinLnBrk="0" hangingPunct="1">
                        <a:lnSpc>
                          <a:spcPct val="100000"/>
                        </a:lnSpc>
                        <a:spcBef>
                          <a:spcPts val="0"/>
                        </a:spcBef>
                        <a:spcAft>
                          <a:spcPts val="0"/>
                        </a:spcAft>
                        <a:buClr>
                          <a:schemeClr val="dk1"/>
                        </a:buClr>
                        <a:buSzPts val="3000"/>
                        <a:buFont typeface="Raleway"/>
                        <a:buNone/>
                        <a:tabLst/>
                        <a:defRPr/>
                      </a:pPr>
                      <a:r>
                        <a:rPr lang="en-US" sz="1400" b="1" i="0" u="none" strike="noStrike" cap="none">
                          <a:solidFill>
                            <a:schemeClr val="dk1"/>
                          </a:solidFill>
                          <a:latin typeface="Raleway"/>
                          <a:ea typeface="+mn-ea"/>
                          <a:cs typeface="+mn-cs"/>
                          <a:sym typeface="Arial"/>
                        </a:rPr>
                        <a:t>Performance Testing </a:t>
                      </a:r>
                    </a:p>
                    <a:p>
                      <a:pPr marL="0" marR="0" lvl="0" indent="0" algn="ctr" rtl="0">
                        <a:lnSpc>
                          <a:spcPct val="100000"/>
                        </a:lnSpc>
                        <a:spcBef>
                          <a:spcPts val="0"/>
                        </a:spcBef>
                        <a:spcAft>
                          <a:spcPts val="0"/>
                        </a:spcAft>
                        <a:buClr>
                          <a:schemeClr val="dk1"/>
                        </a:buClr>
                        <a:buSzPts val="3000"/>
                        <a:buFont typeface="Raleway"/>
                        <a:buNone/>
                      </a:pPr>
                      <a:endParaRPr lang="en-SA" sz="1400" b="1" i="0" u="none" strike="noStrike" cap="none">
                        <a:solidFill>
                          <a:schemeClr val="dk1"/>
                        </a:solidFill>
                        <a:latin typeface="Raleway"/>
                        <a:ea typeface="+mn-ea"/>
                        <a:cs typeface="+mn-cs"/>
                        <a:sym typeface="Arial"/>
                      </a:endParaRPr>
                    </a:p>
                  </a:txBody>
                  <a:tcPr/>
                </a:tc>
                <a:tc>
                  <a:txBody>
                    <a:bodyPr/>
                    <a:lstStyle/>
                    <a:p>
                      <a:pPr marL="285750" marR="0" lvl="0" indent="-285750" algn="l" rtl="0">
                        <a:lnSpc>
                          <a:spcPct val="100000"/>
                        </a:lnSpc>
                        <a:spcBef>
                          <a:spcPts val="0"/>
                        </a:spcBef>
                        <a:spcAft>
                          <a:spcPts val="0"/>
                        </a:spcAft>
                        <a:buClr>
                          <a:schemeClr val="dk1"/>
                        </a:buClr>
                        <a:buSzPts val="3000"/>
                        <a:buFont typeface="Arial" panose="020B0604020202020204" pitchFamily="34" charset="0"/>
                        <a:buChar char="•"/>
                      </a:pPr>
                      <a:r>
                        <a:rPr lang="en-US" sz="1400" b="0" i="0" u="none" strike="noStrike" cap="none">
                          <a:solidFill>
                            <a:schemeClr val="dk1"/>
                          </a:solidFill>
                          <a:latin typeface="Raleway"/>
                          <a:ea typeface="+mn-ea"/>
                          <a:cs typeface="+mn-cs"/>
                          <a:sym typeface="Arial"/>
                        </a:rPr>
                        <a:t>Users expect a response time of less than 15 seconds, and testing should make sure that it is available round-the-clock and in a variety of settings.</a:t>
                      </a:r>
                      <a:endParaRPr lang="en-SA" sz="1400" b="0" i="0" u="none" strike="noStrike" cap="none">
                        <a:solidFill>
                          <a:schemeClr val="dk1"/>
                        </a:solidFill>
                        <a:latin typeface="Raleway"/>
                        <a:ea typeface="+mn-ea"/>
                        <a:cs typeface="+mn-cs"/>
                        <a:sym typeface="Arial"/>
                      </a:endParaRPr>
                    </a:p>
                  </a:txBody>
                  <a:tcPr/>
                </a:tc>
                <a:extLst>
                  <a:ext uri="{0D108BD9-81ED-4DB2-BD59-A6C34878D82A}">
                    <a16:rowId xmlns:a16="http://schemas.microsoft.com/office/drawing/2014/main" val="2115434922"/>
                  </a:ext>
                </a:extLst>
              </a:tr>
              <a:tr h="1069348">
                <a:tc>
                  <a:txBody>
                    <a:bodyPr/>
                    <a:lstStyle/>
                    <a:p>
                      <a:pPr marL="0" marR="0" lvl="0" indent="0" algn="ctr" defTabSz="914400" rtl="0" eaLnBrk="1" fontAlgn="auto" latinLnBrk="0" hangingPunct="1">
                        <a:lnSpc>
                          <a:spcPct val="100000"/>
                        </a:lnSpc>
                        <a:spcBef>
                          <a:spcPts val="0"/>
                        </a:spcBef>
                        <a:spcAft>
                          <a:spcPts val="0"/>
                        </a:spcAft>
                        <a:buClr>
                          <a:schemeClr val="dk1"/>
                        </a:buClr>
                        <a:buSzPts val="3000"/>
                        <a:buFont typeface="Raleway"/>
                        <a:buNone/>
                        <a:tabLst/>
                        <a:defRPr/>
                      </a:pPr>
                      <a:r>
                        <a:rPr lang="en-US" sz="1400" b="1" i="0" u="none" strike="noStrike" cap="none">
                          <a:solidFill>
                            <a:schemeClr val="dk1"/>
                          </a:solidFill>
                          <a:latin typeface="Raleway"/>
                          <a:ea typeface="+mn-ea"/>
                          <a:cs typeface="+mn-cs"/>
                          <a:sym typeface="Arial"/>
                        </a:rPr>
                        <a:t>Acceptance Testing </a:t>
                      </a:r>
                    </a:p>
                    <a:p>
                      <a:pPr marL="0" marR="0" lvl="0" indent="0" algn="ctr" rtl="0">
                        <a:lnSpc>
                          <a:spcPct val="100000"/>
                        </a:lnSpc>
                        <a:spcBef>
                          <a:spcPts val="0"/>
                        </a:spcBef>
                        <a:spcAft>
                          <a:spcPts val="0"/>
                        </a:spcAft>
                        <a:buClr>
                          <a:schemeClr val="dk1"/>
                        </a:buClr>
                        <a:buSzPts val="3000"/>
                        <a:buFont typeface="Raleway"/>
                        <a:buNone/>
                      </a:pPr>
                      <a:endParaRPr lang="en-SA" sz="1400" b="1" i="0" u="none" strike="noStrike" cap="none">
                        <a:solidFill>
                          <a:schemeClr val="dk1"/>
                        </a:solidFill>
                        <a:latin typeface="Raleway"/>
                        <a:ea typeface="+mn-ea"/>
                        <a:cs typeface="+mn-cs"/>
                        <a:sym typeface="Arial"/>
                      </a:endParaRPr>
                    </a:p>
                  </a:txBody>
                  <a:tcPr/>
                </a:tc>
                <a:tc>
                  <a:txBody>
                    <a:bodyPr/>
                    <a:lstStyle/>
                    <a:p>
                      <a:pPr marL="0" marR="0" lvl="0" indent="0" algn="l" rtl="0">
                        <a:lnSpc>
                          <a:spcPct val="100000"/>
                        </a:lnSpc>
                        <a:spcBef>
                          <a:spcPts val="0"/>
                        </a:spcBef>
                        <a:spcAft>
                          <a:spcPts val="0"/>
                        </a:spcAft>
                        <a:buClr>
                          <a:schemeClr val="dk1"/>
                        </a:buClr>
                        <a:buSzPts val="3000"/>
                        <a:buFont typeface="Raleway"/>
                        <a:buNone/>
                      </a:pPr>
                      <a:r>
                        <a:rPr lang="en-US" sz="1400" b="0" i="0" u="none" strike="noStrike" cap="none">
                          <a:solidFill>
                            <a:schemeClr val="dk1"/>
                          </a:solidFill>
                          <a:latin typeface="Raleway"/>
                          <a:ea typeface="+mn-ea"/>
                          <a:cs typeface="+mn-cs"/>
                          <a:sym typeface="Arial"/>
                        </a:rPr>
                        <a:t>To test the system before it is delivered to application users</a:t>
                      </a:r>
                    </a:p>
                    <a:p>
                      <a:pPr marL="0" marR="0" lvl="0" indent="0" algn="l" rtl="0" fontAlgn="base">
                        <a:lnSpc>
                          <a:spcPct val="100000"/>
                        </a:lnSpc>
                        <a:spcBef>
                          <a:spcPts val="0"/>
                        </a:spcBef>
                        <a:spcAft>
                          <a:spcPts val="0"/>
                        </a:spcAft>
                        <a:buClr>
                          <a:schemeClr val="dk1"/>
                        </a:buClr>
                        <a:buSzPts val="3000"/>
                        <a:buFont typeface="Raleway"/>
                        <a:buNone/>
                      </a:pPr>
                      <a:r>
                        <a:rPr lang="en-US" sz="1400" b="0" i="0" u="none" strike="noStrike" cap="none">
                          <a:solidFill>
                            <a:schemeClr val="dk1"/>
                          </a:solidFill>
                          <a:latin typeface="Raleway"/>
                          <a:ea typeface="+mn-ea"/>
                          <a:cs typeface="+mn-cs"/>
                          <a:sym typeface="Arial"/>
                        </a:rPr>
                        <a:t>The system will be used by the user to ensure that the system meets the acceptance criteria for the system under consideration.</a:t>
                      </a:r>
                    </a:p>
                  </a:txBody>
                  <a:tcPr/>
                </a:tc>
                <a:extLst>
                  <a:ext uri="{0D108BD9-81ED-4DB2-BD59-A6C34878D82A}">
                    <a16:rowId xmlns:a16="http://schemas.microsoft.com/office/drawing/2014/main" val="2021754566"/>
                  </a:ext>
                </a:extLst>
              </a:tr>
            </a:tbl>
          </a:graphicData>
        </a:graphic>
      </p:graphicFrame>
      <p:sp>
        <p:nvSpPr>
          <p:cNvPr id="8" name="TextBox 7">
            <a:extLst>
              <a:ext uri="{FF2B5EF4-FFF2-40B4-BE49-F238E27FC236}">
                <a16:creationId xmlns:a16="http://schemas.microsoft.com/office/drawing/2014/main" id="{3E60EDD5-0E14-6ACE-1E43-F70910A95BF8}"/>
              </a:ext>
            </a:extLst>
          </p:cNvPr>
          <p:cNvSpPr txBox="1"/>
          <p:nvPr/>
        </p:nvSpPr>
        <p:spPr>
          <a:xfrm>
            <a:off x="0" y="4897279"/>
            <a:ext cx="622286" cy="246221"/>
          </a:xfrm>
          <a:prstGeom prst="rect">
            <a:avLst/>
          </a:prstGeom>
          <a:noFill/>
        </p:spPr>
        <p:txBody>
          <a:bodyPr wrap="none" rtlCol="0">
            <a:spAutoFit/>
          </a:bodyPr>
          <a:lstStyle/>
          <a:p>
            <a:r>
              <a:rPr lang="en-SA" sz="1000">
                <a:solidFill>
                  <a:schemeClr val="bg1"/>
                </a:solidFill>
              </a:rPr>
              <a:t>Shahad</a:t>
            </a:r>
          </a:p>
        </p:txBody>
      </p:sp>
    </p:spTree>
    <p:extLst>
      <p:ext uri="{BB962C8B-B14F-4D97-AF65-F5344CB8AC3E}">
        <p14:creationId xmlns:p14="http://schemas.microsoft.com/office/powerpoint/2010/main" val="2043656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A16C3253-F585-E24C-764E-EC959EAAB41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2353" b="11240"/>
          <a:stretch/>
        </p:blipFill>
        <p:spPr>
          <a:xfrm>
            <a:off x="1259457" y="925419"/>
            <a:ext cx="2807747" cy="3649948"/>
          </a:xfrm>
          <a:prstGeom prst="rect">
            <a:avLst/>
          </a:prstGeom>
          <a:ln>
            <a:noFill/>
          </a:ln>
          <a:effectLst>
            <a:softEdge rad="112500"/>
          </a:effectLst>
        </p:spPr>
      </p:pic>
      <p:pic>
        <p:nvPicPr>
          <p:cNvPr id="4" name="Picture 4" descr="A picture containing text, wall, indoor, electronics&#10;&#10;Description automatically generated">
            <a:extLst>
              <a:ext uri="{FF2B5EF4-FFF2-40B4-BE49-F238E27FC236}">
                <a16:creationId xmlns:a16="http://schemas.microsoft.com/office/drawing/2014/main" id="{8DF4269E-DAC4-E02F-F346-07E92C5DA23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colorTemperature colorTemp="4700"/>
                    </a14:imgEffect>
                  </a14:imgLayer>
                </a14:imgProps>
              </a:ext>
            </a:extLst>
          </a:blip>
          <a:stretch>
            <a:fillRect/>
          </a:stretch>
        </p:blipFill>
        <p:spPr>
          <a:xfrm>
            <a:off x="5270740" y="926262"/>
            <a:ext cx="2743200" cy="3657600"/>
          </a:xfrm>
          <a:prstGeom prst="rect">
            <a:avLst/>
          </a:prstGeom>
          <a:ln>
            <a:noFill/>
          </a:ln>
          <a:effectLst>
            <a:softEdge rad="112500"/>
          </a:effectLst>
        </p:spPr>
      </p:pic>
      <p:sp>
        <p:nvSpPr>
          <p:cNvPr id="5" name="TextBox 4">
            <a:extLst>
              <a:ext uri="{FF2B5EF4-FFF2-40B4-BE49-F238E27FC236}">
                <a16:creationId xmlns:a16="http://schemas.microsoft.com/office/drawing/2014/main" id="{927AB3C7-5EAA-7C80-292D-2670999016ED}"/>
              </a:ext>
            </a:extLst>
          </p:cNvPr>
          <p:cNvSpPr txBox="1"/>
          <p:nvPr/>
        </p:nvSpPr>
        <p:spPr>
          <a:xfrm>
            <a:off x="1259457" y="553169"/>
            <a:ext cx="28077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chemeClr val="bg1"/>
                </a:solidFill>
                <a:latin typeface="Raleway"/>
              </a:rPr>
              <a:t>HADER app on Android</a:t>
            </a:r>
          </a:p>
        </p:txBody>
      </p:sp>
      <p:sp>
        <p:nvSpPr>
          <p:cNvPr id="6" name="TextBox 5">
            <a:extLst>
              <a:ext uri="{FF2B5EF4-FFF2-40B4-BE49-F238E27FC236}">
                <a16:creationId xmlns:a16="http://schemas.microsoft.com/office/drawing/2014/main" id="{ACEBBA67-B886-937C-9705-46C1F20AE2D8}"/>
              </a:ext>
            </a:extLst>
          </p:cNvPr>
          <p:cNvSpPr txBox="1"/>
          <p:nvPr/>
        </p:nvSpPr>
        <p:spPr>
          <a:xfrm>
            <a:off x="5270740" y="55316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chemeClr val="bg1"/>
                </a:solidFill>
                <a:latin typeface="Raleway"/>
              </a:rPr>
              <a:t>HADER app on iOS</a:t>
            </a:r>
          </a:p>
        </p:txBody>
      </p:sp>
      <p:sp>
        <p:nvSpPr>
          <p:cNvPr id="8" name="TextBox 7">
            <a:extLst>
              <a:ext uri="{FF2B5EF4-FFF2-40B4-BE49-F238E27FC236}">
                <a16:creationId xmlns:a16="http://schemas.microsoft.com/office/drawing/2014/main" id="{2430ACF0-133F-AD7B-8042-18AD5BC1EC2E}"/>
              </a:ext>
            </a:extLst>
          </p:cNvPr>
          <p:cNvSpPr txBox="1"/>
          <p:nvPr/>
        </p:nvSpPr>
        <p:spPr>
          <a:xfrm>
            <a:off x="0" y="4897279"/>
            <a:ext cx="622286" cy="246221"/>
          </a:xfrm>
          <a:prstGeom prst="rect">
            <a:avLst/>
          </a:prstGeom>
          <a:noFill/>
        </p:spPr>
        <p:txBody>
          <a:bodyPr wrap="none" rtlCol="0">
            <a:spAutoFit/>
          </a:bodyPr>
          <a:lstStyle/>
          <a:p>
            <a:r>
              <a:rPr lang="en-SA" sz="1000">
                <a:solidFill>
                  <a:schemeClr val="bg1"/>
                </a:solidFill>
              </a:rPr>
              <a:t>Shahad</a:t>
            </a:r>
          </a:p>
        </p:txBody>
      </p:sp>
    </p:spTree>
    <p:extLst>
      <p:ext uri="{BB962C8B-B14F-4D97-AF65-F5344CB8AC3E}">
        <p14:creationId xmlns:p14="http://schemas.microsoft.com/office/powerpoint/2010/main" val="3542546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36"/>
          <p:cNvSpPr txBox="1">
            <a:spLocks noGrp="1"/>
          </p:cNvSpPr>
          <p:nvPr>
            <p:ph type="title"/>
          </p:nvPr>
        </p:nvSpPr>
        <p:spPr>
          <a:xfrm>
            <a:off x="3833710" y="1885041"/>
            <a:ext cx="5310290" cy="1525800"/>
          </a:xfrm>
          <a:prstGeom prst="rect">
            <a:avLst/>
          </a:prstGeom>
        </p:spPr>
        <p:txBody>
          <a:bodyPr spcFirstLastPara="1" wrap="square" lIns="91425" tIns="91425" rIns="91425" bIns="91425" anchor="ctr" anchorCtr="0">
            <a:noAutofit/>
          </a:bodyPr>
          <a:lstStyle/>
          <a:p>
            <a:pPr marL="285750" indent="-285750"/>
            <a:r>
              <a:rPr lang="en-US" sz="4000"/>
              <a:t>Data Management</a:t>
            </a:r>
          </a:p>
        </p:txBody>
      </p:sp>
      <p:sp>
        <p:nvSpPr>
          <p:cNvPr id="1209" name="Google Shape;1209;p36"/>
          <p:cNvSpPr txBox="1">
            <a:spLocks noGrp="1"/>
          </p:cNvSpPr>
          <p:nvPr>
            <p:ph type="title" idx="2"/>
          </p:nvPr>
        </p:nvSpPr>
        <p:spPr>
          <a:xfrm>
            <a:off x="1553400" y="1865376"/>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11" name="Google Shape;1211;p36"/>
          <p:cNvSpPr/>
          <p:nvPr/>
        </p:nvSpPr>
        <p:spPr>
          <a:xfrm rot="-900712">
            <a:off x="1228466" y="1526209"/>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7674219A-722F-3342-AC02-244A4B3422F6}"/>
              </a:ext>
            </a:extLst>
          </p:cNvPr>
          <p:cNvSpPr>
            <a:spLocks noGrp="1"/>
          </p:cNvSpPr>
          <p:nvPr>
            <p:ph type="subTitle" idx="1"/>
          </p:nvPr>
        </p:nvSpPr>
        <p:spPr/>
        <p:txBody>
          <a:bodyPr/>
          <a:lstStyle/>
          <a:p>
            <a:endParaRPr lang="en-SA"/>
          </a:p>
        </p:txBody>
      </p:sp>
      <p:sp>
        <p:nvSpPr>
          <p:cNvPr id="6" name="TextBox 5">
            <a:extLst>
              <a:ext uri="{FF2B5EF4-FFF2-40B4-BE49-F238E27FC236}">
                <a16:creationId xmlns:a16="http://schemas.microsoft.com/office/drawing/2014/main" id="{6F6FABDF-D73A-6946-B1C9-BE83DDB65451}"/>
              </a:ext>
            </a:extLst>
          </p:cNvPr>
          <p:cNvSpPr txBox="1"/>
          <p:nvPr/>
        </p:nvSpPr>
        <p:spPr>
          <a:xfrm>
            <a:off x="21266" y="4884227"/>
            <a:ext cx="559769" cy="246221"/>
          </a:xfrm>
          <a:prstGeom prst="rect">
            <a:avLst/>
          </a:prstGeom>
          <a:noFill/>
        </p:spPr>
        <p:txBody>
          <a:bodyPr wrap="none" lIns="91440" tIns="45720" rIns="91440" bIns="45720" rtlCol="0" anchor="t">
            <a:spAutoFit/>
          </a:bodyPr>
          <a:lstStyle/>
          <a:p>
            <a:r>
              <a:rPr lang="en-US" sz="1000">
                <a:solidFill>
                  <a:schemeClr val="bg1"/>
                </a:solidFill>
              </a:rPr>
              <a:t>Danah</a:t>
            </a:r>
            <a:endParaRPr lang="en-US"/>
          </a:p>
        </p:txBody>
      </p:sp>
      <p:sp>
        <p:nvSpPr>
          <p:cNvPr id="7" name="Slide Number Placeholder 2">
            <a:extLst>
              <a:ext uri="{FF2B5EF4-FFF2-40B4-BE49-F238E27FC236}">
                <a16:creationId xmlns:a16="http://schemas.microsoft.com/office/drawing/2014/main" id="{0449A398-3245-AF45-B46D-028A85A430B2}"/>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13</a:t>
            </a:fld>
            <a:endParaRPr lang="en"/>
          </a:p>
        </p:txBody>
      </p:sp>
    </p:spTree>
    <p:extLst>
      <p:ext uri="{BB962C8B-B14F-4D97-AF65-F5344CB8AC3E}">
        <p14:creationId xmlns:p14="http://schemas.microsoft.com/office/powerpoint/2010/main" val="3356416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0F6F8D-BCD8-28E2-40E8-8543D938F896}"/>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4" descr="Logo, icon&#10;&#10;Description automatically generated">
            <a:extLst>
              <a:ext uri="{FF2B5EF4-FFF2-40B4-BE49-F238E27FC236}">
                <a16:creationId xmlns:a16="http://schemas.microsoft.com/office/drawing/2014/main" id="{35CF2159-629F-7899-1843-19102AA819E4}"/>
              </a:ext>
            </a:extLst>
          </p:cNvPr>
          <p:cNvPicPr>
            <a:picLocks noChangeAspect="1"/>
          </p:cNvPicPr>
          <p:nvPr/>
        </p:nvPicPr>
        <p:blipFill>
          <a:blip r:embed="rId2"/>
          <a:stretch>
            <a:fillRect/>
          </a:stretch>
        </p:blipFill>
        <p:spPr>
          <a:xfrm>
            <a:off x="418381" y="1792916"/>
            <a:ext cx="2743200" cy="2059110"/>
          </a:xfrm>
          <a:prstGeom prst="rect">
            <a:avLst/>
          </a:prstGeom>
        </p:spPr>
      </p:pic>
      <p:pic>
        <p:nvPicPr>
          <p:cNvPr id="6" name="Picture 6" descr="Icon&#10;&#10;Description automatically generated">
            <a:extLst>
              <a:ext uri="{FF2B5EF4-FFF2-40B4-BE49-F238E27FC236}">
                <a16:creationId xmlns:a16="http://schemas.microsoft.com/office/drawing/2014/main" id="{B3B91031-74A3-6D0A-17F4-8D60D5FD48DA}"/>
              </a:ext>
            </a:extLst>
          </p:cNvPr>
          <p:cNvPicPr>
            <a:picLocks noChangeAspect="1"/>
          </p:cNvPicPr>
          <p:nvPr/>
        </p:nvPicPr>
        <p:blipFill>
          <a:blip r:embed="rId3"/>
          <a:stretch>
            <a:fillRect/>
          </a:stretch>
        </p:blipFill>
        <p:spPr>
          <a:xfrm>
            <a:off x="3577806" y="2625461"/>
            <a:ext cx="1988389" cy="2054605"/>
          </a:xfrm>
          <a:prstGeom prst="rect">
            <a:avLst/>
          </a:prstGeom>
        </p:spPr>
      </p:pic>
      <p:pic>
        <p:nvPicPr>
          <p:cNvPr id="7" name="Picture 7" descr="Logo, icon&#10;&#10;Description automatically generated">
            <a:extLst>
              <a:ext uri="{FF2B5EF4-FFF2-40B4-BE49-F238E27FC236}">
                <a16:creationId xmlns:a16="http://schemas.microsoft.com/office/drawing/2014/main" id="{CA891242-D585-AD2A-43CD-C91526C998B2}"/>
              </a:ext>
            </a:extLst>
          </p:cNvPr>
          <p:cNvPicPr>
            <a:picLocks noChangeAspect="1"/>
          </p:cNvPicPr>
          <p:nvPr/>
        </p:nvPicPr>
        <p:blipFill>
          <a:blip r:embed="rId4"/>
          <a:stretch>
            <a:fillRect/>
          </a:stretch>
        </p:blipFill>
        <p:spPr>
          <a:xfrm>
            <a:off x="5982419" y="1796868"/>
            <a:ext cx="2085436" cy="2051207"/>
          </a:xfrm>
          <a:prstGeom prst="rect">
            <a:avLst/>
          </a:prstGeom>
        </p:spPr>
      </p:pic>
      <p:pic>
        <p:nvPicPr>
          <p:cNvPr id="5" name="Picture 7">
            <a:extLst>
              <a:ext uri="{FF2B5EF4-FFF2-40B4-BE49-F238E27FC236}">
                <a16:creationId xmlns:a16="http://schemas.microsoft.com/office/drawing/2014/main" id="{BA1DE2B9-66C9-E8C7-5DBD-BA8EABF4A40B}"/>
              </a:ext>
            </a:extLst>
          </p:cNvPr>
          <p:cNvPicPr>
            <a:picLocks noChangeAspect="1"/>
          </p:cNvPicPr>
          <p:nvPr/>
        </p:nvPicPr>
        <p:blipFill>
          <a:blip r:embed="rId5"/>
          <a:stretch>
            <a:fillRect/>
          </a:stretch>
        </p:blipFill>
        <p:spPr>
          <a:xfrm>
            <a:off x="3103353" y="411388"/>
            <a:ext cx="2743200" cy="1371600"/>
          </a:xfrm>
          <a:prstGeom prst="rect">
            <a:avLst/>
          </a:prstGeom>
        </p:spPr>
      </p:pic>
      <p:cxnSp>
        <p:nvCxnSpPr>
          <p:cNvPr id="8" name="Straight Arrow Connector 7">
            <a:extLst>
              <a:ext uri="{FF2B5EF4-FFF2-40B4-BE49-F238E27FC236}">
                <a16:creationId xmlns:a16="http://schemas.microsoft.com/office/drawing/2014/main" id="{61C7A924-90D3-05C7-CE42-8AEFE77ABD78}"/>
              </a:ext>
            </a:extLst>
          </p:cNvPr>
          <p:cNvCxnSpPr/>
          <p:nvPr/>
        </p:nvCxnSpPr>
        <p:spPr>
          <a:xfrm>
            <a:off x="4600035" y="1545762"/>
            <a:ext cx="1744693" cy="1033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363376-60A4-D440-0041-F675F290DE1B}"/>
              </a:ext>
            </a:extLst>
          </p:cNvPr>
          <p:cNvCxnSpPr>
            <a:cxnSpLocks/>
          </p:cNvCxnSpPr>
          <p:nvPr/>
        </p:nvCxnSpPr>
        <p:spPr>
          <a:xfrm flipH="1">
            <a:off x="2376577" y="1545762"/>
            <a:ext cx="2234241" cy="892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F0E594-D4D9-A8FA-4385-E0281880F25B}"/>
              </a:ext>
            </a:extLst>
          </p:cNvPr>
          <p:cNvCxnSpPr>
            <a:cxnSpLocks/>
          </p:cNvCxnSpPr>
          <p:nvPr/>
        </p:nvCxnSpPr>
        <p:spPr>
          <a:xfrm flipH="1">
            <a:off x="4533180" y="1545762"/>
            <a:ext cx="66855" cy="1281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3E1AD9A-587A-96E4-68E5-E857747C5D2F}"/>
              </a:ext>
            </a:extLst>
          </p:cNvPr>
          <p:cNvSpPr txBox="1"/>
          <p:nvPr/>
        </p:nvSpPr>
        <p:spPr>
          <a:xfrm>
            <a:off x="21266" y="4884227"/>
            <a:ext cx="559769" cy="246221"/>
          </a:xfrm>
          <a:prstGeom prst="rect">
            <a:avLst/>
          </a:prstGeom>
          <a:noFill/>
        </p:spPr>
        <p:txBody>
          <a:bodyPr wrap="none" lIns="91440" tIns="45720" rIns="91440" bIns="45720" rtlCol="0" anchor="t">
            <a:spAutoFit/>
          </a:bodyPr>
          <a:lstStyle/>
          <a:p>
            <a:r>
              <a:rPr lang="en-US" sz="1000">
                <a:solidFill>
                  <a:schemeClr val="bg1"/>
                </a:solidFill>
              </a:rPr>
              <a:t>Danah</a:t>
            </a:r>
            <a:endParaRPr lang="en-US"/>
          </a:p>
        </p:txBody>
      </p:sp>
    </p:spTree>
    <p:extLst>
      <p:ext uri="{BB962C8B-B14F-4D97-AF65-F5344CB8AC3E}">
        <p14:creationId xmlns:p14="http://schemas.microsoft.com/office/powerpoint/2010/main" val="257067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ABDA-AD3E-CF21-BBB1-0BDC4939804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5193F2D7-7E9D-43A2-8AF6-156B0D2D326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4" name="Picture 4" descr="Graphical user interface, website&#10;&#10;Description automatically generated">
            <a:extLst>
              <a:ext uri="{FF2B5EF4-FFF2-40B4-BE49-F238E27FC236}">
                <a16:creationId xmlns:a16="http://schemas.microsoft.com/office/drawing/2014/main" id="{7F6D6C24-E3DE-CB3C-A19F-D374446CDA90}"/>
              </a:ext>
            </a:extLst>
          </p:cNvPr>
          <p:cNvPicPr>
            <a:picLocks noChangeAspect="1"/>
          </p:cNvPicPr>
          <p:nvPr/>
        </p:nvPicPr>
        <p:blipFill>
          <a:blip r:embed="rId2"/>
          <a:stretch>
            <a:fillRect/>
          </a:stretch>
        </p:blipFill>
        <p:spPr>
          <a:xfrm>
            <a:off x="513272" y="258630"/>
            <a:ext cx="3907766" cy="2200061"/>
          </a:xfrm>
          <a:prstGeom prst="rect">
            <a:avLst/>
          </a:prstGeom>
        </p:spPr>
      </p:pic>
      <p:pic>
        <p:nvPicPr>
          <p:cNvPr id="5" name="Picture 5" descr="Graphical user interface, text&#10;&#10;Description automatically generated">
            <a:extLst>
              <a:ext uri="{FF2B5EF4-FFF2-40B4-BE49-F238E27FC236}">
                <a16:creationId xmlns:a16="http://schemas.microsoft.com/office/drawing/2014/main" id="{3931C425-90F9-352B-7DE4-BC3980B90800}"/>
              </a:ext>
            </a:extLst>
          </p:cNvPr>
          <p:cNvPicPr>
            <a:picLocks noChangeAspect="1"/>
          </p:cNvPicPr>
          <p:nvPr/>
        </p:nvPicPr>
        <p:blipFill>
          <a:blip r:embed="rId3"/>
          <a:stretch>
            <a:fillRect/>
          </a:stretch>
        </p:blipFill>
        <p:spPr>
          <a:xfrm>
            <a:off x="4627766" y="258630"/>
            <a:ext cx="3907766" cy="2200061"/>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2F2ED8F9-781F-C950-6225-FFEC5DA4858B}"/>
              </a:ext>
            </a:extLst>
          </p:cNvPr>
          <p:cNvPicPr>
            <a:picLocks noChangeAspect="1"/>
          </p:cNvPicPr>
          <p:nvPr/>
        </p:nvPicPr>
        <p:blipFill>
          <a:blip r:embed="rId4"/>
          <a:stretch>
            <a:fillRect/>
          </a:stretch>
        </p:blipFill>
        <p:spPr>
          <a:xfrm>
            <a:off x="2618117" y="2684810"/>
            <a:ext cx="3907766" cy="2200061"/>
          </a:xfrm>
          <a:prstGeom prst="rect">
            <a:avLst/>
          </a:prstGeom>
        </p:spPr>
      </p:pic>
      <p:sp>
        <p:nvSpPr>
          <p:cNvPr id="8" name="TextBox 7">
            <a:extLst>
              <a:ext uri="{FF2B5EF4-FFF2-40B4-BE49-F238E27FC236}">
                <a16:creationId xmlns:a16="http://schemas.microsoft.com/office/drawing/2014/main" id="{A3011650-F85D-FCA2-BDB1-5D8CA4D0BA50}"/>
              </a:ext>
            </a:extLst>
          </p:cNvPr>
          <p:cNvSpPr txBox="1"/>
          <p:nvPr/>
        </p:nvSpPr>
        <p:spPr>
          <a:xfrm>
            <a:off x="21266" y="4884227"/>
            <a:ext cx="559769" cy="246221"/>
          </a:xfrm>
          <a:prstGeom prst="rect">
            <a:avLst/>
          </a:prstGeom>
          <a:noFill/>
        </p:spPr>
        <p:txBody>
          <a:bodyPr wrap="none" lIns="91440" tIns="45720" rIns="91440" bIns="45720" rtlCol="0" anchor="t">
            <a:spAutoFit/>
          </a:bodyPr>
          <a:lstStyle/>
          <a:p>
            <a:r>
              <a:rPr lang="en-US" sz="1000">
                <a:solidFill>
                  <a:schemeClr val="bg1"/>
                </a:solidFill>
              </a:rPr>
              <a:t>Danah</a:t>
            </a:r>
            <a:endParaRPr lang="en-US"/>
          </a:p>
        </p:txBody>
      </p:sp>
    </p:spTree>
    <p:extLst>
      <p:ext uri="{BB962C8B-B14F-4D97-AF65-F5344CB8AC3E}">
        <p14:creationId xmlns:p14="http://schemas.microsoft.com/office/powerpoint/2010/main" val="2839946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48"/>
          <p:cNvSpPr txBox="1">
            <a:spLocks noGrp="1"/>
          </p:cNvSpPr>
          <p:nvPr>
            <p:ph type="title"/>
          </p:nvPr>
        </p:nvSpPr>
        <p:spPr>
          <a:xfrm>
            <a:off x="948227" y="3294050"/>
            <a:ext cx="7247542" cy="1004700"/>
          </a:xfrm>
          <a:prstGeom prst="rect">
            <a:avLst/>
          </a:prstGeom>
        </p:spPr>
        <p:txBody>
          <a:bodyPr spcFirstLastPara="1" wrap="square" lIns="91425" tIns="91425" rIns="91425" bIns="91425" anchor="ctr" anchorCtr="0">
            <a:noAutofit/>
          </a:bodyPr>
          <a:lstStyle/>
          <a:p>
            <a:pPr marL="285750" indent="-285750"/>
            <a:r>
              <a:rPr lang="en-US" sz="4800"/>
              <a:t>Challenges And Difficulties</a:t>
            </a:r>
          </a:p>
        </p:txBody>
      </p:sp>
      <p:sp>
        <p:nvSpPr>
          <p:cNvPr id="1324" name="Google Shape;1324;p48"/>
          <p:cNvSpPr txBox="1">
            <a:spLocks noGrp="1"/>
          </p:cNvSpPr>
          <p:nvPr>
            <p:ph type="title" idx="2"/>
          </p:nvPr>
        </p:nvSpPr>
        <p:spPr>
          <a:xfrm>
            <a:off x="3775200" y="935475"/>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325" name="Google Shape;1325;p48"/>
          <p:cNvSpPr txBox="1">
            <a:spLocks noGrp="1"/>
          </p:cNvSpPr>
          <p:nvPr>
            <p:ph type="subTitle" idx="1"/>
          </p:nvPr>
        </p:nvSpPr>
        <p:spPr>
          <a:xfrm>
            <a:off x="2522100" y="3796400"/>
            <a:ext cx="4099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6" name="Google Shape;1326;p48"/>
          <p:cNvSpPr/>
          <p:nvPr/>
        </p:nvSpPr>
        <p:spPr>
          <a:xfrm rot="-900712">
            <a:off x="3450266" y="522634"/>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EAA95E29-8B11-1562-AD8A-4D66E3AAFB28}"/>
              </a:ext>
            </a:extLst>
          </p:cNvPr>
          <p:cNvSpPr txBox="1"/>
          <p:nvPr/>
        </p:nvSpPr>
        <p:spPr>
          <a:xfrm>
            <a:off x="0" y="4880611"/>
            <a:ext cx="4934414" cy="246221"/>
          </a:xfrm>
          <a:prstGeom prst="rect">
            <a:avLst/>
          </a:prstGeom>
          <a:noFill/>
        </p:spPr>
        <p:txBody>
          <a:bodyPr wrap="square">
            <a:spAutoFit/>
          </a:bodyPr>
          <a:lstStyle/>
          <a:p>
            <a:r>
              <a:rPr lang="en-US" sz="1000" err="1">
                <a:solidFill>
                  <a:schemeClr val="bg1"/>
                </a:solidFill>
              </a:rPr>
              <a:t>Deemah</a:t>
            </a:r>
            <a:endParaRPr lang="en-SA" sz="1000">
              <a:solidFill>
                <a:schemeClr val="bg1"/>
              </a:solidFill>
            </a:endParaRPr>
          </a:p>
        </p:txBody>
      </p:sp>
    </p:spTree>
    <p:extLst>
      <p:ext uri="{BB962C8B-B14F-4D97-AF65-F5344CB8AC3E}">
        <p14:creationId xmlns:p14="http://schemas.microsoft.com/office/powerpoint/2010/main" val="3491689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52"/>
          <p:cNvSpPr txBox="1">
            <a:spLocks noGrp="1"/>
          </p:cNvSpPr>
          <p:nvPr>
            <p:ph type="title"/>
          </p:nvPr>
        </p:nvSpPr>
        <p:spPr>
          <a:xfrm>
            <a:off x="1058900" y="166703"/>
            <a:ext cx="77040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Challenges And Difficulties</a:t>
            </a:r>
          </a:p>
        </p:txBody>
      </p:sp>
      <p:cxnSp>
        <p:nvCxnSpPr>
          <p:cNvPr id="1478" name="Google Shape;1478;p52"/>
          <p:cNvCxnSpPr>
            <a:stCxn id="1479" idx="6"/>
            <a:endCxn id="1480" idx="2"/>
          </p:cNvCxnSpPr>
          <p:nvPr/>
        </p:nvCxnSpPr>
        <p:spPr>
          <a:xfrm>
            <a:off x="2600700" y="3037750"/>
            <a:ext cx="785700" cy="0"/>
          </a:xfrm>
          <a:prstGeom prst="straightConnector1">
            <a:avLst/>
          </a:prstGeom>
          <a:noFill/>
          <a:ln w="9525" cap="flat" cmpd="sng">
            <a:solidFill>
              <a:schemeClr val="accent1"/>
            </a:solidFill>
            <a:prstDash val="solid"/>
            <a:round/>
            <a:headEnd type="none" w="med" len="med"/>
            <a:tailEnd type="none" w="med" len="med"/>
          </a:ln>
        </p:spPr>
      </p:cxnSp>
      <p:cxnSp>
        <p:nvCxnSpPr>
          <p:cNvPr id="1481" name="Google Shape;1481;p52"/>
          <p:cNvCxnSpPr>
            <a:cxnSpLocks/>
            <a:stCxn id="1480" idx="4"/>
            <a:endCxn id="1482" idx="0"/>
          </p:cNvCxnSpPr>
          <p:nvPr/>
        </p:nvCxnSpPr>
        <p:spPr>
          <a:xfrm flipH="1">
            <a:off x="3782300" y="3437800"/>
            <a:ext cx="4150" cy="279470"/>
          </a:xfrm>
          <a:prstGeom prst="straightConnector1">
            <a:avLst/>
          </a:prstGeom>
          <a:noFill/>
          <a:ln w="9525" cap="flat" cmpd="sng">
            <a:solidFill>
              <a:schemeClr val="dk1"/>
            </a:solidFill>
            <a:prstDash val="solid"/>
            <a:round/>
            <a:headEnd type="none" w="med" len="med"/>
            <a:tailEnd type="none" w="med" len="med"/>
          </a:ln>
        </p:spPr>
      </p:cxnSp>
      <p:cxnSp>
        <p:nvCxnSpPr>
          <p:cNvPr id="1483" name="Google Shape;1483;p52"/>
          <p:cNvCxnSpPr>
            <a:cxnSpLocks/>
            <a:stCxn id="1484" idx="0"/>
          </p:cNvCxnSpPr>
          <p:nvPr/>
        </p:nvCxnSpPr>
        <p:spPr>
          <a:xfrm flipV="1">
            <a:off x="5361300" y="2278900"/>
            <a:ext cx="0" cy="358800"/>
          </a:xfrm>
          <a:prstGeom prst="straightConnector1">
            <a:avLst/>
          </a:prstGeom>
          <a:noFill/>
          <a:ln w="9525" cap="flat" cmpd="sng">
            <a:solidFill>
              <a:schemeClr val="dk1"/>
            </a:solidFill>
            <a:prstDash val="solid"/>
            <a:round/>
            <a:headEnd type="none" w="med" len="med"/>
            <a:tailEnd type="none" w="med" len="med"/>
          </a:ln>
        </p:spPr>
      </p:cxnSp>
      <p:cxnSp>
        <p:nvCxnSpPr>
          <p:cNvPr id="1486" name="Google Shape;1486;p52"/>
          <p:cNvCxnSpPr>
            <a:cxnSpLocks/>
            <a:stCxn id="1479" idx="0"/>
          </p:cNvCxnSpPr>
          <p:nvPr/>
        </p:nvCxnSpPr>
        <p:spPr>
          <a:xfrm rot="10800000">
            <a:off x="2200650" y="2278900"/>
            <a:ext cx="0" cy="35880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52"/>
          <p:cNvCxnSpPr>
            <a:cxnSpLocks/>
            <a:stCxn id="1489" idx="4"/>
            <a:endCxn id="1490" idx="0"/>
          </p:cNvCxnSpPr>
          <p:nvPr/>
        </p:nvCxnSpPr>
        <p:spPr>
          <a:xfrm>
            <a:off x="6943425" y="3437800"/>
            <a:ext cx="0" cy="279470"/>
          </a:xfrm>
          <a:prstGeom prst="straightConnector1">
            <a:avLst/>
          </a:prstGeom>
          <a:noFill/>
          <a:ln w="9525" cap="flat" cmpd="sng">
            <a:solidFill>
              <a:schemeClr val="dk1"/>
            </a:solidFill>
            <a:prstDash val="solid"/>
            <a:round/>
            <a:headEnd type="none" w="med" len="med"/>
            <a:tailEnd type="none" w="med" len="med"/>
          </a:ln>
        </p:spPr>
      </p:cxnSp>
      <p:sp>
        <p:nvSpPr>
          <p:cNvPr id="1491" name="Google Shape;1491;p52"/>
          <p:cNvSpPr txBox="1"/>
          <p:nvPr/>
        </p:nvSpPr>
        <p:spPr>
          <a:xfrm>
            <a:off x="1411027" y="1374414"/>
            <a:ext cx="1574777" cy="1158895"/>
          </a:xfrm>
          <a:prstGeom prst="rect">
            <a:avLst/>
          </a:prstGeom>
          <a:noFill/>
          <a:ln>
            <a:noFill/>
          </a:ln>
        </p:spPr>
        <p:txBody>
          <a:bodyPr spcFirstLastPara="1" wrap="square" lIns="91425" tIns="91425" rIns="91425" bIns="91425" anchor="t" anchorCtr="0">
            <a:noAutofit/>
          </a:bodyPr>
          <a:lstStyle/>
          <a:p>
            <a:pPr marR="0" lvl="0" algn="ctr" rtl="0">
              <a:spcBef>
                <a:spcPts val="0"/>
              </a:spcBef>
              <a:spcAft>
                <a:spcPts val="800"/>
              </a:spcAft>
              <a:buSzPts val="1200"/>
            </a:pPr>
            <a:r>
              <a:rPr lang="en-US" sz="1600">
                <a:solidFill>
                  <a:schemeClr val="bg1"/>
                </a:solidFill>
                <a:effectLst/>
                <a:latin typeface="Raleway" pitchFamily="2" charset="0"/>
                <a:ea typeface="Times New Roman" panose="02020603050405020304" pitchFamily="18" charset="0"/>
                <a:cs typeface="Times New Roman" panose="02020603050405020304" pitchFamily="18" charset="0"/>
              </a:rPr>
              <a:t>Collecting the code from every member</a:t>
            </a:r>
            <a:endParaRPr lang="en-US" sz="1600">
              <a:solidFill>
                <a:schemeClr val="bg1"/>
              </a:solidFill>
              <a:effectLst/>
              <a:latin typeface="Raleway" pitchFamily="2" charset="0"/>
              <a:ea typeface="Times New Roman" panose="02020603050405020304" pitchFamily="18" charset="0"/>
            </a:endParaRPr>
          </a:p>
        </p:txBody>
      </p:sp>
      <p:sp>
        <p:nvSpPr>
          <p:cNvPr id="1492" name="Google Shape;1492;p52"/>
          <p:cNvSpPr txBox="1"/>
          <p:nvPr/>
        </p:nvSpPr>
        <p:spPr>
          <a:xfrm>
            <a:off x="4232700" y="1594861"/>
            <a:ext cx="2257200" cy="388500"/>
          </a:xfrm>
          <a:prstGeom prst="rect">
            <a:avLst/>
          </a:prstGeom>
          <a:noFill/>
          <a:ln>
            <a:noFill/>
          </a:ln>
        </p:spPr>
        <p:txBody>
          <a:bodyPr spcFirstLastPara="1" wrap="square" lIns="91425" tIns="91425" rIns="91425" bIns="91425" anchor="t" anchorCtr="0">
            <a:noAutofit/>
          </a:bodyPr>
          <a:lstStyle/>
          <a:p>
            <a:pPr marR="0" algn="ctr" rtl="1">
              <a:lnSpc>
                <a:spcPct val="100000"/>
              </a:lnSpc>
              <a:spcBef>
                <a:spcPts val="0"/>
              </a:spcBef>
              <a:spcAft>
                <a:spcPts val="800"/>
              </a:spcAft>
              <a:buClr>
                <a:srgbClr val="000000"/>
              </a:buClr>
              <a:buSzPts val="1200"/>
              <a:buFont typeface="Arial"/>
            </a:pPr>
            <a:r>
              <a:rPr lang="en-US" sz="1600" dirty="0">
                <a:solidFill>
                  <a:schemeClr val="bg1"/>
                </a:solidFill>
                <a:latin typeface="Raleway" pitchFamily="2" charset="0"/>
                <a:ea typeface="Times New Roman" panose="02020603050405020304" pitchFamily="18" charset="0"/>
                <a:cs typeface="Times New Roman" panose="02020603050405020304" pitchFamily="18" charset="0"/>
              </a:rPr>
              <a:t>Errors and finding solutions</a:t>
            </a:r>
            <a:endParaRPr lang="en-US" sz="1600" dirty="0">
              <a:solidFill>
                <a:schemeClr val="bg1"/>
              </a:solidFill>
              <a:latin typeface="Raleway" pitchFamily="2" charset="0"/>
              <a:ea typeface="Times New Roman" panose="02020603050405020304" pitchFamily="18" charset="0"/>
            </a:endParaRPr>
          </a:p>
        </p:txBody>
      </p:sp>
      <p:sp>
        <p:nvSpPr>
          <p:cNvPr id="1482" name="Google Shape;1482;p52"/>
          <p:cNvSpPr txBox="1"/>
          <p:nvPr/>
        </p:nvSpPr>
        <p:spPr>
          <a:xfrm>
            <a:off x="2653700" y="3717270"/>
            <a:ext cx="2257200" cy="956377"/>
          </a:xfrm>
          <a:prstGeom prst="rect">
            <a:avLst/>
          </a:prstGeom>
          <a:noFill/>
          <a:ln>
            <a:noFill/>
          </a:ln>
        </p:spPr>
        <p:txBody>
          <a:bodyPr spcFirstLastPara="1" wrap="square" lIns="91425" tIns="91425" rIns="91425" bIns="91425" anchor="t" anchorCtr="0">
            <a:noAutofit/>
          </a:bodyPr>
          <a:lstStyle/>
          <a:p>
            <a:pPr algn="ctr">
              <a:spcAft>
                <a:spcPts val="800"/>
              </a:spcAft>
              <a:buSzPts val="1200"/>
            </a:pPr>
            <a:r>
              <a:rPr lang="en-US" sz="1600">
                <a:solidFill>
                  <a:schemeClr val="bg1"/>
                </a:solidFill>
                <a:latin typeface="Raleway" pitchFamily="2" charset="0"/>
                <a:ea typeface="Times New Roman" panose="02020603050405020304" pitchFamily="18" charset="0"/>
                <a:cs typeface="Times New Roman" panose="02020603050405020304" pitchFamily="18" charset="0"/>
              </a:rPr>
              <a:t>Updating and d</a:t>
            </a:r>
            <a:r>
              <a:rPr lang="en-US" sz="1600">
                <a:solidFill>
                  <a:schemeClr val="bg1"/>
                </a:solidFill>
                <a:effectLst/>
                <a:latin typeface="Raleway" pitchFamily="2" charset="0"/>
                <a:ea typeface="Times New Roman" panose="02020603050405020304" pitchFamily="18" charset="0"/>
                <a:cs typeface="Times New Roman" panose="02020603050405020304" pitchFamily="18" charset="0"/>
              </a:rPr>
              <a:t>ownloading software packages</a:t>
            </a:r>
            <a:endParaRPr lang="en-US" sz="1600">
              <a:solidFill>
                <a:schemeClr val="bg1"/>
              </a:solidFill>
              <a:effectLst/>
              <a:latin typeface="Raleway" pitchFamily="2" charset="0"/>
              <a:ea typeface="Times New Roman" panose="02020603050405020304" pitchFamily="18" charset="0"/>
            </a:endParaRPr>
          </a:p>
          <a:p>
            <a:pPr marR="0" lvl="0" rtl="0">
              <a:spcBef>
                <a:spcPts val="0"/>
              </a:spcBef>
              <a:spcAft>
                <a:spcPts val="800"/>
              </a:spcAft>
              <a:buSzPts val="1200"/>
            </a:pPr>
            <a:endParaRPr lang="en-US" sz="1600">
              <a:solidFill>
                <a:schemeClr val="bg1"/>
              </a:solidFill>
              <a:latin typeface="Raleway" pitchFamily="2" charset="0"/>
              <a:ea typeface="Times New Roman" panose="02020603050405020304" pitchFamily="18" charset="0"/>
              <a:cs typeface="Times New Roman" panose="02020603050405020304" pitchFamily="18" charset="0"/>
            </a:endParaRPr>
          </a:p>
        </p:txBody>
      </p:sp>
      <p:sp>
        <p:nvSpPr>
          <p:cNvPr id="1490" name="Google Shape;1490;p52"/>
          <p:cNvSpPr txBox="1"/>
          <p:nvPr/>
        </p:nvSpPr>
        <p:spPr>
          <a:xfrm>
            <a:off x="5814825" y="3717270"/>
            <a:ext cx="2257200" cy="1061205"/>
          </a:xfrm>
          <a:prstGeom prst="rect">
            <a:avLst/>
          </a:prstGeom>
          <a:noFill/>
          <a:ln>
            <a:noFill/>
          </a:ln>
        </p:spPr>
        <p:txBody>
          <a:bodyPr spcFirstLastPara="1" wrap="square" lIns="91425" tIns="91425" rIns="91425" bIns="91425" anchor="t" anchorCtr="0">
            <a:noAutofit/>
          </a:bodyPr>
          <a:lstStyle/>
          <a:p>
            <a:pPr algn="ctr">
              <a:spcAft>
                <a:spcPts val="800"/>
              </a:spcAft>
              <a:buSzPts val="1200"/>
            </a:pPr>
            <a:r>
              <a:rPr lang="en-US" sz="1600">
                <a:solidFill>
                  <a:schemeClr val="bg1"/>
                </a:solidFill>
                <a:effectLst/>
                <a:latin typeface="Raleway" pitchFamily="2" charset="0"/>
                <a:ea typeface="Times New Roman" panose="02020603050405020304" pitchFamily="18" charset="0"/>
                <a:cs typeface="Times New Roman" panose="02020603050405020304" pitchFamily="18" charset="0"/>
              </a:rPr>
              <a:t>Absence of a team member and change management </a:t>
            </a:r>
            <a:endParaRPr lang="en-US" sz="1600">
              <a:solidFill>
                <a:schemeClr val="bg1"/>
              </a:solidFill>
              <a:effectLst/>
              <a:latin typeface="Raleway" pitchFamily="2" charset="0"/>
              <a:ea typeface="Times New Roman" panose="02020603050405020304" pitchFamily="18" charset="0"/>
            </a:endParaRPr>
          </a:p>
        </p:txBody>
      </p:sp>
      <p:sp>
        <p:nvSpPr>
          <p:cNvPr id="1479" name="Google Shape;1479;p52"/>
          <p:cNvSpPr/>
          <p:nvPr/>
        </p:nvSpPr>
        <p:spPr>
          <a:xfrm>
            <a:off x="1800600" y="2637700"/>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2"/>
          <p:cNvSpPr/>
          <p:nvPr/>
        </p:nvSpPr>
        <p:spPr>
          <a:xfrm>
            <a:off x="3386400" y="2637700"/>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2"/>
          <p:cNvSpPr/>
          <p:nvPr/>
        </p:nvSpPr>
        <p:spPr>
          <a:xfrm>
            <a:off x="4961250" y="2637700"/>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2"/>
          <p:cNvSpPr/>
          <p:nvPr/>
        </p:nvSpPr>
        <p:spPr>
          <a:xfrm>
            <a:off x="6543375" y="2637700"/>
            <a:ext cx="800100" cy="800100"/>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5" name="Google Shape;1495;p52"/>
          <p:cNvCxnSpPr>
            <a:stCxn id="1480" idx="6"/>
            <a:endCxn id="1484" idx="2"/>
          </p:cNvCxnSpPr>
          <p:nvPr/>
        </p:nvCxnSpPr>
        <p:spPr>
          <a:xfrm>
            <a:off x="4186500" y="3037750"/>
            <a:ext cx="774900" cy="0"/>
          </a:xfrm>
          <a:prstGeom prst="straightConnector1">
            <a:avLst/>
          </a:prstGeom>
          <a:noFill/>
          <a:ln w="9525" cap="flat" cmpd="sng">
            <a:solidFill>
              <a:schemeClr val="accent1"/>
            </a:solidFill>
            <a:prstDash val="solid"/>
            <a:round/>
            <a:headEnd type="none" w="med" len="med"/>
            <a:tailEnd type="none" w="med" len="med"/>
          </a:ln>
        </p:spPr>
      </p:cxnSp>
      <p:cxnSp>
        <p:nvCxnSpPr>
          <p:cNvPr id="1496" name="Google Shape;1496;p52"/>
          <p:cNvCxnSpPr>
            <a:stCxn id="1484" idx="6"/>
            <a:endCxn id="1489" idx="2"/>
          </p:cNvCxnSpPr>
          <p:nvPr/>
        </p:nvCxnSpPr>
        <p:spPr>
          <a:xfrm>
            <a:off x="5761350" y="3037750"/>
            <a:ext cx="782100" cy="0"/>
          </a:xfrm>
          <a:prstGeom prst="straightConnector1">
            <a:avLst/>
          </a:prstGeom>
          <a:noFill/>
          <a:ln w="9525" cap="flat" cmpd="sng">
            <a:solidFill>
              <a:schemeClr val="accent1"/>
            </a:solidFill>
            <a:prstDash val="solid"/>
            <a:round/>
            <a:headEnd type="none" w="med" len="med"/>
            <a:tailEnd type="none" w="med" len="med"/>
          </a:ln>
        </p:spPr>
      </p:cxnSp>
      <p:sp>
        <p:nvSpPr>
          <p:cNvPr id="1497" name="Google Shape;1497;p52"/>
          <p:cNvSpPr txBox="1"/>
          <p:nvPr/>
        </p:nvSpPr>
        <p:spPr>
          <a:xfrm>
            <a:off x="1967396" y="2843500"/>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498" name="Google Shape;1498;p52"/>
          <p:cNvSpPr txBox="1"/>
          <p:nvPr/>
        </p:nvSpPr>
        <p:spPr>
          <a:xfrm>
            <a:off x="3553196" y="2843500"/>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499" name="Google Shape;1499;p52"/>
          <p:cNvSpPr txBox="1"/>
          <p:nvPr/>
        </p:nvSpPr>
        <p:spPr>
          <a:xfrm>
            <a:off x="5128121" y="2843500"/>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500" name="Google Shape;1500;p52"/>
          <p:cNvSpPr txBox="1"/>
          <p:nvPr/>
        </p:nvSpPr>
        <p:spPr>
          <a:xfrm>
            <a:off x="6710171" y="2843500"/>
            <a:ext cx="466500" cy="38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EC5BCDC2-21CB-5C49-9B7D-AAD9C2FCFA7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solidFill>
                  <a:srgbClr val="000000"/>
                </a:solidFill>
                <a:latin typeface="+mn-lt"/>
              </a:rPr>
              <a:t>17</a:t>
            </a:fld>
            <a:endParaRPr lang="en">
              <a:solidFill>
                <a:srgbClr val="000000"/>
              </a:solidFill>
              <a:latin typeface="+mn-lt"/>
            </a:endParaRPr>
          </a:p>
        </p:txBody>
      </p:sp>
      <p:sp>
        <p:nvSpPr>
          <p:cNvPr id="27" name="TextBox 26">
            <a:extLst>
              <a:ext uri="{FF2B5EF4-FFF2-40B4-BE49-F238E27FC236}">
                <a16:creationId xmlns:a16="http://schemas.microsoft.com/office/drawing/2014/main" id="{F52B220F-6C54-47BB-B7DB-B77859BD50F7}"/>
              </a:ext>
            </a:extLst>
          </p:cNvPr>
          <p:cNvSpPr txBox="1"/>
          <p:nvPr/>
        </p:nvSpPr>
        <p:spPr>
          <a:xfrm>
            <a:off x="970961" y="4912926"/>
            <a:ext cx="667170" cy="246221"/>
          </a:xfrm>
          <a:prstGeom prst="rect">
            <a:avLst/>
          </a:prstGeom>
          <a:noFill/>
        </p:spPr>
        <p:txBody>
          <a:bodyPr wrap="none" rtlCol="0">
            <a:spAutoFit/>
          </a:bodyPr>
          <a:lstStyle/>
          <a:p>
            <a:r>
              <a:rPr lang="en-US" sz="1000" err="1">
                <a:solidFill>
                  <a:schemeClr val="bg1"/>
                </a:solidFill>
              </a:rPr>
              <a:t>Deemah</a:t>
            </a:r>
            <a:endParaRPr lang="en-SA" sz="100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48"/>
          <p:cNvSpPr txBox="1">
            <a:spLocks noGrp="1"/>
          </p:cNvSpPr>
          <p:nvPr>
            <p:ph type="title"/>
          </p:nvPr>
        </p:nvSpPr>
        <p:spPr>
          <a:xfrm>
            <a:off x="948227" y="3294050"/>
            <a:ext cx="7247542" cy="1004700"/>
          </a:xfrm>
          <a:prstGeom prst="rect">
            <a:avLst/>
          </a:prstGeom>
        </p:spPr>
        <p:txBody>
          <a:bodyPr spcFirstLastPara="1" wrap="square" lIns="91425" tIns="91425" rIns="91425" bIns="91425" anchor="ctr" anchorCtr="0">
            <a:noAutofit/>
          </a:bodyPr>
          <a:lstStyle/>
          <a:p>
            <a:pPr marL="285750" indent="-285750"/>
            <a:r>
              <a:rPr lang="en-US" sz="4800"/>
              <a:t>Lessons &amp; Skills Learned</a:t>
            </a:r>
          </a:p>
        </p:txBody>
      </p:sp>
      <p:sp>
        <p:nvSpPr>
          <p:cNvPr id="1324" name="Google Shape;1324;p48"/>
          <p:cNvSpPr txBox="1">
            <a:spLocks noGrp="1"/>
          </p:cNvSpPr>
          <p:nvPr>
            <p:ph type="title" idx="2"/>
          </p:nvPr>
        </p:nvSpPr>
        <p:spPr>
          <a:xfrm>
            <a:off x="3775200" y="935475"/>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326" name="Google Shape;1326;p48"/>
          <p:cNvSpPr/>
          <p:nvPr/>
        </p:nvSpPr>
        <p:spPr>
          <a:xfrm rot="-900712">
            <a:off x="3450266" y="522634"/>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FD6CE830-315C-BBEE-EA2B-989E1BAB53F9}"/>
              </a:ext>
            </a:extLst>
          </p:cNvPr>
          <p:cNvSpPr txBox="1"/>
          <p:nvPr/>
        </p:nvSpPr>
        <p:spPr>
          <a:xfrm>
            <a:off x="0" y="4880611"/>
            <a:ext cx="4934414" cy="246221"/>
          </a:xfrm>
          <a:prstGeom prst="rect">
            <a:avLst/>
          </a:prstGeom>
          <a:noFill/>
        </p:spPr>
        <p:txBody>
          <a:bodyPr wrap="square">
            <a:spAutoFit/>
          </a:bodyPr>
          <a:lstStyle/>
          <a:p>
            <a:r>
              <a:rPr lang="en-US" sz="1000" err="1">
                <a:solidFill>
                  <a:schemeClr val="bg1"/>
                </a:solidFill>
              </a:rPr>
              <a:t>Deemah</a:t>
            </a:r>
            <a:endParaRPr lang="en-SA" sz="1000">
              <a:solidFill>
                <a:schemeClr val="bg1"/>
              </a:solidFill>
            </a:endParaRPr>
          </a:p>
        </p:txBody>
      </p:sp>
    </p:spTree>
    <p:extLst>
      <p:ext uri="{BB962C8B-B14F-4D97-AF65-F5344CB8AC3E}">
        <p14:creationId xmlns:p14="http://schemas.microsoft.com/office/powerpoint/2010/main" val="3006399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52"/>
          <p:cNvSpPr txBox="1">
            <a:spLocks noGrp="1"/>
          </p:cNvSpPr>
          <p:nvPr>
            <p:ph type="title"/>
          </p:nvPr>
        </p:nvSpPr>
        <p:spPr>
          <a:xfrm>
            <a:off x="974734" y="138798"/>
            <a:ext cx="7704000" cy="606300"/>
          </a:xfrm>
          <a:prstGeom prst="rect">
            <a:avLst/>
          </a:prstGeom>
        </p:spPr>
        <p:txBody>
          <a:bodyPr spcFirstLastPara="1" wrap="square" lIns="91425" tIns="91425" rIns="91425" bIns="91425" anchor="t" anchorCtr="0">
            <a:noAutofit/>
          </a:bodyPr>
          <a:lstStyle/>
          <a:p>
            <a:r>
              <a:rPr lang="en-US" sz="3000"/>
              <a:t>Lessons &amp; Skills Learned</a:t>
            </a:r>
          </a:p>
        </p:txBody>
      </p:sp>
      <p:sp>
        <p:nvSpPr>
          <p:cNvPr id="2" name="Slide Number Placeholder 1">
            <a:extLst>
              <a:ext uri="{FF2B5EF4-FFF2-40B4-BE49-F238E27FC236}">
                <a16:creationId xmlns:a16="http://schemas.microsoft.com/office/drawing/2014/main" id="{EC5BCDC2-21CB-5C49-9B7D-AAD9C2FCFA7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solidFill>
                  <a:srgbClr val="000000"/>
                </a:solidFill>
                <a:latin typeface="+mn-lt"/>
              </a:rPr>
              <a:t>19</a:t>
            </a:fld>
            <a:endParaRPr lang="en">
              <a:solidFill>
                <a:srgbClr val="000000"/>
              </a:solidFill>
              <a:latin typeface="+mn-lt"/>
            </a:endParaRPr>
          </a:p>
        </p:txBody>
      </p:sp>
      <p:sp>
        <p:nvSpPr>
          <p:cNvPr id="27" name="TextBox 26">
            <a:extLst>
              <a:ext uri="{FF2B5EF4-FFF2-40B4-BE49-F238E27FC236}">
                <a16:creationId xmlns:a16="http://schemas.microsoft.com/office/drawing/2014/main" id="{F52B220F-6C54-47BB-B7DB-B77859BD50F7}"/>
              </a:ext>
            </a:extLst>
          </p:cNvPr>
          <p:cNvSpPr txBox="1"/>
          <p:nvPr/>
        </p:nvSpPr>
        <p:spPr>
          <a:xfrm>
            <a:off x="970961" y="4912926"/>
            <a:ext cx="667170" cy="246221"/>
          </a:xfrm>
          <a:prstGeom prst="rect">
            <a:avLst/>
          </a:prstGeom>
          <a:noFill/>
        </p:spPr>
        <p:txBody>
          <a:bodyPr wrap="none" rtlCol="0">
            <a:spAutoFit/>
          </a:bodyPr>
          <a:lstStyle/>
          <a:p>
            <a:r>
              <a:rPr lang="en-US" sz="1000" err="1">
                <a:solidFill>
                  <a:schemeClr val="bg1"/>
                </a:solidFill>
              </a:rPr>
              <a:t>Deemah</a:t>
            </a:r>
            <a:endParaRPr lang="en-SA" sz="1000">
              <a:solidFill>
                <a:schemeClr val="bg1"/>
              </a:solidFill>
            </a:endParaRPr>
          </a:p>
        </p:txBody>
      </p:sp>
      <p:sp>
        <p:nvSpPr>
          <p:cNvPr id="24" name="Subtitle 3">
            <a:extLst>
              <a:ext uri="{FF2B5EF4-FFF2-40B4-BE49-F238E27FC236}">
                <a16:creationId xmlns:a16="http://schemas.microsoft.com/office/drawing/2014/main" id="{49FACCB2-E34A-BFA1-C8D4-C2583F9CA023}"/>
              </a:ext>
            </a:extLst>
          </p:cNvPr>
          <p:cNvSpPr txBox="1">
            <a:spLocks/>
          </p:cNvSpPr>
          <p:nvPr/>
        </p:nvSpPr>
        <p:spPr>
          <a:xfrm>
            <a:off x="970961" y="1268746"/>
            <a:ext cx="7690304" cy="38747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cs typeface="Times New Roman" panose="02020603050405020304" pitchFamily="18" charset="0"/>
              </a:rPr>
              <a:t>Benefit from the literature reviews collected in different authentication methods along with their different accuracy results to utilize and implement them.</a:t>
            </a: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cs typeface="Times New Roman" panose="02020603050405020304" pitchFamily="18" charset="0"/>
              </a:rPr>
              <a:t>Understanding of project risks, time, and resources required to complete the project.</a:t>
            </a: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cs typeface="Times New Roman" panose="02020603050405020304" pitchFamily="18" charset="0"/>
              </a:rPr>
              <a:t>Utilize the available resources</a:t>
            </a:r>
            <a:r>
              <a:rPr lang="ar-SA">
                <a:solidFill>
                  <a:schemeClr val="bg1"/>
                </a:solidFill>
                <a:latin typeface="Raleway" pitchFamily="2" charset="0"/>
                <a:ea typeface="Times New Roman" panose="02020603050405020304" pitchFamily="18" charset="0"/>
              </a:rPr>
              <a:t>.</a:t>
            </a:r>
            <a:endParaRPr lang="en-US">
              <a:solidFill>
                <a:schemeClr val="bg1"/>
              </a:solidFill>
              <a:latin typeface="Raleway" pitchFamily="2" charset="0"/>
              <a:ea typeface="Times New Roman" panose="02020603050405020304" pitchFamily="18" charset="0"/>
            </a:endParaRP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cs typeface="Times New Roman" panose="02020603050405020304" pitchFamily="18" charset="0"/>
              </a:rPr>
              <a:t>Identify priorities and determine future work direction</a:t>
            </a:r>
            <a:r>
              <a:rPr lang="ar-SA">
                <a:solidFill>
                  <a:schemeClr val="bg1"/>
                </a:solidFill>
                <a:latin typeface="Raleway" pitchFamily="2" charset="0"/>
                <a:ea typeface="Times New Roman" panose="02020603050405020304" pitchFamily="18" charset="0"/>
              </a:rPr>
              <a:t>.</a:t>
            </a:r>
            <a:endParaRPr lang="en-US">
              <a:solidFill>
                <a:schemeClr val="bg1"/>
              </a:solidFill>
              <a:latin typeface="Raleway" pitchFamily="2" charset="0"/>
              <a:ea typeface="Times New Roman" panose="02020603050405020304" pitchFamily="18" charset="0"/>
            </a:endParaRP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cs typeface="Times New Roman" panose="02020603050405020304" pitchFamily="18" charset="0"/>
              </a:rPr>
              <a:t>How to deal with change management during the implementation phase.</a:t>
            </a: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cs typeface="Times New Roman" panose="02020603050405020304" pitchFamily="18" charset="0"/>
              </a:rPr>
              <a:t>Debugging errors and finding solutions.</a:t>
            </a: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ea typeface="Times New Roman" panose="02020603050405020304" pitchFamily="18" charset="0"/>
              </a:rPr>
              <a:t>Building an application and considering </a:t>
            </a:r>
            <a:r>
              <a:rPr lang="en-US">
                <a:solidFill>
                  <a:schemeClr val="bg1"/>
                </a:solidFill>
                <a:effectLst/>
                <a:latin typeface="Raleway" pitchFamily="2" charset="0"/>
                <a:ea typeface="Times New Roman" panose="02020603050405020304" pitchFamily="18" charset="0"/>
              </a:rPr>
              <a:t>business relevance.</a:t>
            </a:r>
            <a:endParaRPr lang="en-US">
              <a:solidFill>
                <a:schemeClr val="bg1"/>
              </a:solidFill>
              <a:latin typeface="Raleway" pitchFamily="2" charset="0"/>
              <a:ea typeface="Times New Roman" panose="02020603050405020304" pitchFamily="18" charset="0"/>
              <a:cs typeface="Times New Roman" panose="02020603050405020304" pitchFamily="18" charset="0"/>
            </a:endParaRPr>
          </a:p>
          <a:p>
            <a:pPr marL="285750" indent="-285750" algn="just" fontAlgn="base">
              <a:lnSpc>
                <a:spcPct val="150000"/>
              </a:lnSpc>
              <a:buFont typeface="Arial" panose="020B0604020202020204" pitchFamily="34" charset="0"/>
              <a:buChar char="•"/>
            </a:pPr>
            <a:endParaRPr lang="en-US">
              <a:solidFill>
                <a:schemeClr val="bg1"/>
              </a:solidFill>
              <a:latin typeface="Raleway" pitchFamily="2" charset="0"/>
              <a:ea typeface="Times New Roman" panose="02020603050405020304" pitchFamily="18" charset="0"/>
            </a:endParaRPr>
          </a:p>
          <a:p>
            <a:endParaRPr lang="en-US"/>
          </a:p>
        </p:txBody>
      </p:sp>
    </p:spTree>
    <p:extLst>
      <p:ext uri="{BB962C8B-B14F-4D97-AF65-F5344CB8AC3E}">
        <p14:creationId xmlns:p14="http://schemas.microsoft.com/office/powerpoint/2010/main" val="3050558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43"/>
          <p:cNvSpPr txBox="1">
            <a:spLocks noGrp="1"/>
          </p:cNvSpPr>
          <p:nvPr>
            <p:ph type="title"/>
          </p:nvPr>
        </p:nvSpPr>
        <p:spPr>
          <a:xfrm>
            <a:off x="720000" y="539500"/>
            <a:ext cx="7710900" cy="6195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Raleway"/>
              <a:buNone/>
            </a:pPr>
            <a:r>
              <a:rPr lang="en-US"/>
              <a:t>Agenda</a:t>
            </a:r>
            <a:endParaRPr/>
          </a:p>
        </p:txBody>
      </p:sp>
      <p:sp>
        <p:nvSpPr>
          <p:cNvPr id="1283" name="Google Shape;1283;p43"/>
          <p:cNvSpPr txBox="1">
            <a:spLocks noGrp="1"/>
          </p:cNvSpPr>
          <p:nvPr>
            <p:ph type="body" idx="1"/>
          </p:nvPr>
        </p:nvSpPr>
        <p:spPr>
          <a:xfrm>
            <a:off x="3236802" y="1517354"/>
            <a:ext cx="4633696" cy="3086646"/>
          </a:xfrm>
          <a:prstGeom prst="rect">
            <a:avLst/>
          </a:prstGeom>
        </p:spPr>
        <p:txBody>
          <a:bodyPr spcFirstLastPara="1" wrap="square" lIns="91425" tIns="91425" rIns="91425" bIns="91425" anchor="ctr" anchorCtr="0">
            <a:noAutofit/>
          </a:bodyPr>
          <a:lstStyle/>
          <a:p>
            <a:pPr marL="285750" indent="-285750"/>
            <a:r>
              <a:rPr lang="en-GB" sz="1600"/>
              <a:t>Introduction</a:t>
            </a:r>
          </a:p>
          <a:p>
            <a:pPr marL="285750" indent="-285750"/>
            <a:r>
              <a:rPr lang="en-GB" sz="1600"/>
              <a:t>Objectives</a:t>
            </a:r>
          </a:p>
          <a:p>
            <a:pPr marL="285750" indent="-285750"/>
            <a:r>
              <a:rPr lang="en-US" sz="1600"/>
              <a:t>Technological Impact</a:t>
            </a:r>
          </a:p>
          <a:p>
            <a:pPr marL="285750" indent="-285750"/>
            <a:r>
              <a:rPr lang="en-GB" sz="1600"/>
              <a:t>Testing</a:t>
            </a:r>
          </a:p>
          <a:p>
            <a:pPr marL="285750" indent="-285750"/>
            <a:r>
              <a:rPr lang="en-US" sz="1600"/>
              <a:t>Data Management</a:t>
            </a:r>
            <a:endParaRPr lang="en-GB" sz="1600"/>
          </a:p>
          <a:p>
            <a:pPr marL="285750" indent="-285750"/>
            <a:r>
              <a:rPr lang="en-US" sz="1600"/>
              <a:t>Challenges And Difficulties</a:t>
            </a:r>
          </a:p>
          <a:p>
            <a:pPr marL="285750" indent="-285750"/>
            <a:r>
              <a:rPr lang="en-US" sz="1600"/>
              <a:t>Lessons &amp; Skills Learned</a:t>
            </a:r>
          </a:p>
          <a:p>
            <a:pPr marL="285750" indent="-285750"/>
            <a:r>
              <a:rPr lang="en-GB" sz="1600"/>
              <a:t>Overview Of The demo</a:t>
            </a:r>
          </a:p>
          <a:p>
            <a:pPr marL="285750" indent="-285750"/>
            <a:r>
              <a:rPr lang="en-US" sz="1600"/>
              <a:t>Demo</a:t>
            </a:r>
          </a:p>
          <a:p>
            <a:pPr marL="285750" indent="-285750"/>
            <a:r>
              <a:rPr lang="en-GB" sz="1600"/>
              <a:t>Conclusion</a:t>
            </a:r>
            <a:r>
              <a:rPr lang="en-US" sz="1600"/>
              <a:t> &amp; Acknowledgement</a:t>
            </a:r>
          </a:p>
          <a:p>
            <a:pPr marL="285750" indent="-285750"/>
            <a:endParaRPr lang="en-GB" sz="1600"/>
          </a:p>
        </p:txBody>
      </p:sp>
      <p:sp>
        <p:nvSpPr>
          <p:cNvPr id="1284" name="Google Shape;1284;p43"/>
          <p:cNvSpPr/>
          <p:nvPr/>
        </p:nvSpPr>
        <p:spPr>
          <a:xfrm rot="-900520">
            <a:off x="-1660102" y="1922731"/>
            <a:ext cx="4514505" cy="4514505"/>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lide Number Placeholder 2">
            <a:extLst>
              <a:ext uri="{FF2B5EF4-FFF2-40B4-BE49-F238E27FC236}">
                <a16:creationId xmlns:a16="http://schemas.microsoft.com/office/drawing/2014/main" id="{4F217C4C-B33B-B547-815D-3FC99F9F8461}"/>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36"/>
          <p:cNvSpPr txBox="1">
            <a:spLocks noGrp="1"/>
          </p:cNvSpPr>
          <p:nvPr>
            <p:ph type="title"/>
          </p:nvPr>
        </p:nvSpPr>
        <p:spPr>
          <a:xfrm>
            <a:off x="4068000" y="1695450"/>
            <a:ext cx="4099800" cy="15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Overview Of The Demo</a:t>
            </a:r>
            <a:endParaRPr/>
          </a:p>
        </p:txBody>
      </p:sp>
      <p:sp>
        <p:nvSpPr>
          <p:cNvPr id="1209" name="Google Shape;1209;p36"/>
          <p:cNvSpPr txBox="1">
            <a:spLocks noGrp="1"/>
          </p:cNvSpPr>
          <p:nvPr>
            <p:ph type="title" idx="2"/>
          </p:nvPr>
        </p:nvSpPr>
        <p:spPr>
          <a:xfrm>
            <a:off x="1553400" y="1865376"/>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1211" name="Google Shape;1211;p36"/>
          <p:cNvSpPr/>
          <p:nvPr/>
        </p:nvSpPr>
        <p:spPr>
          <a:xfrm rot="-900712">
            <a:off x="1228466" y="1526209"/>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7674219A-722F-3342-AC02-244A4B3422F6}"/>
              </a:ext>
            </a:extLst>
          </p:cNvPr>
          <p:cNvSpPr>
            <a:spLocks noGrp="1"/>
          </p:cNvSpPr>
          <p:nvPr>
            <p:ph type="subTitle" idx="1"/>
          </p:nvPr>
        </p:nvSpPr>
        <p:spPr/>
        <p:txBody>
          <a:bodyPr/>
          <a:lstStyle/>
          <a:p>
            <a:endParaRPr lang="en-SA"/>
          </a:p>
        </p:txBody>
      </p:sp>
      <p:sp>
        <p:nvSpPr>
          <p:cNvPr id="6" name="TextBox 5">
            <a:extLst>
              <a:ext uri="{FF2B5EF4-FFF2-40B4-BE49-F238E27FC236}">
                <a16:creationId xmlns:a16="http://schemas.microsoft.com/office/drawing/2014/main" id="{14743D83-F090-384F-BBF3-582701CA9B9A}"/>
              </a:ext>
            </a:extLst>
          </p:cNvPr>
          <p:cNvSpPr txBox="1"/>
          <p:nvPr/>
        </p:nvSpPr>
        <p:spPr>
          <a:xfrm>
            <a:off x="0" y="4897279"/>
            <a:ext cx="559769" cy="246221"/>
          </a:xfrm>
          <a:prstGeom prst="rect">
            <a:avLst/>
          </a:prstGeom>
          <a:noFill/>
        </p:spPr>
        <p:txBody>
          <a:bodyPr wrap="none" rtlCol="0">
            <a:spAutoFit/>
          </a:bodyPr>
          <a:lstStyle/>
          <a:p>
            <a:r>
              <a:rPr lang="en-SA" sz="1000">
                <a:solidFill>
                  <a:schemeClr val="bg1"/>
                </a:solidFill>
              </a:rPr>
              <a:t>Danah</a:t>
            </a:r>
          </a:p>
        </p:txBody>
      </p:sp>
      <p:sp>
        <p:nvSpPr>
          <p:cNvPr id="7" name="Slide Number Placeholder 2">
            <a:extLst>
              <a:ext uri="{FF2B5EF4-FFF2-40B4-BE49-F238E27FC236}">
                <a16:creationId xmlns:a16="http://schemas.microsoft.com/office/drawing/2014/main" id="{A8B970AC-8595-9D40-9CF3-7CF0E0056E7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20</a:t>
            </a:fld>
            <a:endParaRPr lang="en"/>
          </a:p>
        </p:txBody>
      </p:sp>
    </p:spTree>
    <p:extLst>
      <p:ext uri="{BB962C8B-B14F-4D97-AF65-F5344CB8AC3E}">
        <p14:creationId xmlns:p14="http://schemas.microsoft.com/office/powerpoint/2010/main" val="678737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52"/>
          <p:cNvSpPr txBox="1">
            <a:spLocks noGrp="1"/>
          </p:cNvSpPr>
          <p:nvPr>
            <p:ph type="title"/>
          </p:nvPr>
        </p:nvSpPr>
        <p:spPr>
          <a:xfrm>
            <a:off x="823694" y="116128"/>
            <a:ext cx="77040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Features</a:t>
            </a:r>
            <a:endParaRPr/>
          </a:p>
        </p:txBody>
      </p:sp>
      <p:sp>
        <p:nvSpPr>
          <p:cNvPr id="24" name="Google Shape;1509;p53">
            <a:extLst>
              <a:ext uri="{FF2B5EF4-FFF2-40B4-BE49-F238E27FC236}">
                <a16:creationId xmlns:a16="http://schemas.microsoft.com/office/drawing/2014/main" id="{8DAB5EEC-38A2-4820-801B-CA3A5F1CC522}"/>
              </a:ext>
            </a:extLst>
          </p:cNvPr>
          <p:cNvSpPr txBox="1"/>
          <p:nvPr/>
        </p:nvSpPr>
        <p:spPr>
          <a:xfrm>
            <a:off x="1282104" y="1327382"/>
            <a:ext cx="2467443" cy="2741314"/>
          </a:xfrm>
          <a:prstGeom prst="rect">
            <a:avLst/>
          </a:prstGeom>
          <a:noFill/>
          <a:ln>
            <a:noFill/>
          </a:ln>
        </p:spPr>
        <p:txBody>
          <a:bodyPr spcFirstLastPara="1" wrap="square" lIns="91425" tIns="91425" rIns="91425" bIns="91425" anchor="ctr" anchorCtr="0">
            <a:noAutofit/>
          </a:bodyPr>
          <a:lstStyle/>
          <a:p>
            <a:pPr marL="285750" indent="-285750">
              <a:buFont typeface="Wingdings" panose="05000000000000000000" pitchFamily="2" charset="2"/>
              <a:buChar char="Ø"/>
            </a:pPr>
            <a:r>
              <a:rPr lang="en" sz="1200" b="1">
                <a:solidFill>
                  <a:schemeClr val="bg1"/>
                </a:solidFill>
                <a:latin typeface="Raleway"/>
                <a:ea typeface="Raleway"/>
                <a:cs typeface="Raleway"/>
                <a:sym typeface="Raleway"/>
              </a:rPr>
              <a:t>Common</a:t>
            </a:r>
          </a:p>
          <a:p>
            <a:pPr marL="285750" lvl="5" indent="-285750">
              <a:buFont typeface="Courier New" panose="02070309020205020404" pitchFamily="49" charset="0"/>
              <a:buChar char="o"/>
            </a:pPr>
            <a:r>
              <a:rPr lang="en-US" sz="1200">
                <a:solidFill>
                  <a:schemeClr val="bg1"/>
                </a:solidFill>
                <a:latin typeface="Raleway"/>
                <a:ea typeface="Raleway"/>
                <a:cs typeface="Raleway"/>
                <a:sym typeface="Raleway"/>
              </a:rPr>
              <a:t>L</a:t>
            </a:r>
            <a:r>
              <a:rPr lang="en" sz="1200" err="1">
                <a:solidFill>
                  <a:schemeClr val="bg1"/>
                </a:solidFill>
                <a:latin typeface="Raleway"/>
                <a:ea typeface="Raleway"/>
                <a:cs typeface="Raleway"/>
                <a:sym typeface="Raleway"/>
              </a:rPr>
              <a:t>ogin</a:t>
            </a:r>
            <a:r>
              <a:rPr lang="en" sz="1200">
                <a:solidFill>
                  <a:schemeClr val="bg1"/>
                </a:solidFill>
                <a:latin typeface="Raleway"/>
                <a:ea typeface="Raleway"/>
                <a:cs typeface="Raleway"/>
                <a:sym typeface="Raleway"/>
              </a:rPr>
              <a:t> </a:t>
            </a:r>
            <a:endParaRPr lang="en" sz="1200">
              <a:solidFill>
                <a:schemeClr val="bg1"/>
              </a:solidFill>
              <a:latin typeface="Raleway"/>
              <a:ea typeface="Raleway"/>
              <a:cs typeface="Raleway"/>
            </a:endParaRPr>
          </a:p>
          <a:p>
            <a:pPr marL="285750" lvl="5" indent="-285750">
              <a:buFont typeface="Courier New" panose="02070309020205020404" pitchFamily="49" charset="0"/>
              <a:buChar char="o"/>
            </a:pPr>
            <a:r>
              <a:rPr lang="en-US" sz="1200">
                <a:solidFill>
                  <a:schemeClr val="bg1"/>
                </a:solidFill>
                <a:latin typeface="Raleway"/>
                <a:ea typeface="Raleway"/>
                <a:cs typeface="Raleway"/>
                <a:sym typeface="Raleway"/>
              </a:rPr>
              <a:t>L</a:t>
            </a:r>
            <a:r>
              <a:rPr lang="en" sz="1200" err="1">
                <a:solidFill>
                  <a:schemeClr val="bg1"/>
                </a:solidFill>
                <a:latin typeface="Raleway"/>
                <a:ea typeface="Raleway"/>
                <a:cs typeface="Raleway"/>
                <a:sym typeface="Raleway"/>
              </a:rPr>
              <a:t>ogout</a:t>
            </a:r>
            <a:r>
              <a:rPr lang="en" sz="1200">
                <a:solidFill>
                  <a:schemeClr val="bg1"/>
                </a:solidFill>
                <a:latin typeface="Raleway"/>
                <a:ea typeface="Raleway"/>
                <a:cs typeface="Raleway"/>
                <a:sym typeface="Raleway"/>
              </a:rPr>
              <a:t> </a:t>
            </a:r>
            <a:endParaRPr lang="en" sz="1200">
              <a:solidFill>
                <a:schemeClr val="bg1"/>
              </a:solidFill>
              <a:latin typeface="Raleway"/>
              <a:ea typeface="Raleway"/>
              <a:cs typeface="Raleway"/>
            </a:endParaRPr>
          </a:p>
          <a:p>
            <a:pPr marL="285750" lvl="5" indent="-285750">
              <a:buFont typeface="Courier New" panose="02070309020205020404" pitchFamily="49" charset="0"/>
              <a:buChar char="o"/>
            </a:pPr>
            <a:r>
              <a:rPr lang="en-US" sz="1200">
                <a:solidFill>
                  <a:schemeClr val="bg1"/>
                </a:solidFill>
                <a:latin typeface="Raleway"/>
                <a:ea typeface="Raleway"/>
                <a:cs typeface="Raleway"/>
                <a:sym typeface="Raleway"/>
              </a:rPr>
              <a:t>F</a:t>
            </a:r>
            <a:r>
              <a:rPr lang="en" sz="1200" err="1">
                <a:solidFill>
                  <a:schemeClr val="bg1"/>
                </a:solidFill>
                <a:latin typeface="Raleway"/>
                <a:ea typeface="Raleway"/>
                <a:cs typeface="Raleway"/>
                <a:sym typeface="Raleway"/>
              </a:rPr>
              <a:t>orgot</a:t>
            </a:r>
            <a:r>
              <a:rPr lang="en" sz="1200">
                <a:solidFill>
                  <a:schemeClr val="bg1"/>
                </a:solidFill>
                <a:latin typeface="Raleway"/>
                <a:ea typeface="Raleway"/>
                <a:cs typeface="Raleway"/>
                <a:sym typeface="Raleway"/>
              </a:rPr>
              <a:t> password</a:t>
            </a:r>
            <a:endParaRPr lang="en" sz="1200">
              <a:solidFill>
                <a:schemeClr val="bg1"/>
              </a:solidFill>
              <a:latin typeface="Raleway"/>
              <a:ea typeface="Raleway"/>
              <a:cs typeface="Raleway"/>
            </a:endParaRPr>
          </a:p>
          <a:p>
            <a:pPr lvl="5"/>
            <a:endParaRPr lang="en" sz="1200" b="1">
              <a:solidFill>
                <a:schemeClr val="bg1"/>
              </a:solidFill>
              <a:latin typeface="Raleway"/>
              <a:ea typeface="Raleway"/>
              <a:cs typeface="Raleway"/>
              <a:sym typeface="Raleway"/>
            </a:endParaRPr>
          </a:p>
          <a:p>
            <a:pPr lvl="5"/>
            <a:endParaRPr lang="en" sz="1200" b="1">
              <a:solidFill>
                <a:schemeClr val="bg1"/>
              </a:solidFill>
              <a:latin typeface="Raleway"/>
              <a:ea typeface="Raleway"/>
              <a:cs typeface="Raleway"/>
              <a:sym typeface="Raleway"/>
            </a:endParaRPr>
          </a:p>
          <a:p>
            <a:pPr marL="285750" indent="-285750">
              <a:buFont typeface="Wingdings" panose="05000000000000000000" pitchFamily="2" charset="2"/>
              <a:buChar char="Ø"/>
            </a:pPr>
            <a:r>
              <a:rPr lang="en" sz="1200" b="1">
                <a:solidFill>
                  <a:schemeClr val="bg1"/>
                </a:solidFill>
                <a:latin typeface="Raleway"/>
                <a:ea typeface="Raleway"/>
                <a:cs typeface="Raleway"/>
                <a:sym typeface="Raleway"/>
              </a:rPr>
              <a:t>Admin </a:t>
            </a:r>
            <a:endParaRPr lang="en" sz="1200" b="1">
              <a:solidFill>
                <a:schemeClr val="bg1"/>
              </a:solidFill>
              <a:latin typeface="Raleway"/>
              <a:ea typeface="Raleway"/>
              <a:cs typeface="Raleway"/>
            </a:endParaRPr>
          </a:p>
          <a:p>
            <a:pPr marL="285750" lvl="0" indent="-285750" rtl="0">
              <a:spcBef>
                <a:spcPts val="0"/>
              </a:spcBef>
              <a:spcAft>
                <a:spcPts val="0"/>
              </a:spcAft>
              <a:buFont typeface="Courier New" panose="02070309020205020404" pitchFamily="49" charset="0"/>
              <a:buChar char="o"/>
            </a:pPr>
            <a:r>
              <a:rPr lang="en" sz="1200">
                <a:solidFill>
                  <a:schemeClr val="bg1"/>
                </a:solidFill>
                <a:latin typeface="Raleway"/>
                <a:ea typeface="Raleway"/>
                <a:cs typeface="Raleway"/>
                <a:sym typeface="Raleway"/>
              </a:rPr>
              <a:t>Manage Students Excuses</a:t>
            </a:r>
            <a:endParaRPr lang="en" sz="1200">
              <a:solidFill>
                <a:schemeClr val="bg1"/>
              </a:solidFill>
              <a:latin typeface="Raleway"/>
              <a:ea typeface="Raleway"/>
              <a:cs typeface="Raleway"/>
            </a:endParaRPr>
          </a:p>
          <a:p>
            <a:pPr marL="285750" lvl="1" indent="-285750">
              <a:buFont typeface="Courier New" panose="02070309020205020404" pitchFamily="49" charset="0"/>
              <a:buChar char="o"/>
            </a:pPr>
            <a:r>
              <a:rPr lang="en" sz="1200">
                <a:solidFill>
                  <a:schemeClr val="bg1"/>
                </a:solidFill>
                <a:latin typeface="Raleway"/>
                <a:ea typeface="Raleway"/>
                <a:cs typeface="Raleway"/>
                <a:sym typeface="Raleway"/>
              </a:rPr>
              <a:t>Show the Students Absent Percentages</a:t>
            </a:r>
            <a:endParaRPr lang="en" sz="1200">
              <a:solidFill>
                <a:schemeClr val="bg1"/>
              </a:solidFill>
              <a:latin typeface="Raleway"/>
              <a:ea typeface="Raleway"/>
              <a:cs typeface="Raleway"/>
            </a:endParaRPr>
          </a:p>
          <a:p>
            <a:pPr marL="285750" lvl="1" indent="-285750">
              <a:buFont typeface="Courier New" panose="02070309020205020404" pitchFamily="49" charset="0"/>
              <a:buChar char="o"/>
            </a:pPr>
            <a:r>
              <a:rPr lang="en" sz="1200">
                <a:solidFill>
                  <a:schemeClr val="bg1"/>
                </a:solidFill>
                <a:latin typeface="Raleway"/>
                <a:ea typeface="Raleway"/>
                <a:cs typeface="Raleway"/>
                <a:sym typeface="Raleway"/>
              </a:rPr>
              <a:t>Invigilator management  </a:t>
            </a:r>
            <a:endParaRPr lang="en" sz="1200">
              <a:solidFill>
                <a:schemeClr val="bg1"/>
              </a:solidFill>
              <a:latin typeface="Raleway"/>
              <a:ea typeface="Raleway"/>
              <a:cs typeface="Raleway"/>
            </a:endParaRPr>
          </a:p>
          <a:p>
            <a:pPr marL="285750" lvl="1" indent="-285750">
              <a:buFont typeface="Courier New" panose="02070309020205020404" pitchFamily="49" charset="0"/>
              <a:buChar char="o"/>
            </a:pPr>
            <a:r>
              <a:rPr lang="en" sz="1200">
                <a:solidFill>
                  <a:schemeClr val="bg1"/>
                </a:solidFill>
                <a:latin typeface="Raleway"/>
                <a:ea typeface="Raleway"/>
                <a:cs typeface="Raleway"/>
                <a:sym typeface="Raleway"/>
              </a:rPr>
              <a:t>Admin Profile</a:t>
            </a:r>
            <a:endParaRPr lang="en" sz="1200">
              <a:solidFill>
                <a:schemeClr val="bg1"/>
              </a:solidFill>
              <a:latin typeface="Raleway"/>
              <a:ea typeface="Raleway"/>
              <a:cs typeface="Raleway"/>
            </a:endParaRPr>
          </a:p>
          <a:p>
            <a:pPr lvl="1"/>
            <a:endParaRPr lang="en" sz="1200" b="1">
              <a:solidFill>
                <a:schemeClr val="bg1"/>
              </a:solidFill>
              <a:latin typeface="Raleway"/>
              <a:ea typeface="Raleway"/>
              <a:cs typeface="Raleway"/>
              <a:sym typeface="Raleway"/>
            </a:endParaRPr>
          </a:p>
          <a:p>
            <a:pPr lvl="1"/>
            <a:endParaRPr lang="en" sz="1200" b="1">
              <a:solidFill>
                <a:schemeClr val="bg1"/>
              </a:solidFill>
              <a:latin typeface="Raleway"/>
              <a:ea typeface="Raleway"/>
              <a:cs typeface="Raleway"/>
              <a:sym typeface="Raleway"/>
            </a:endParaRPr>
          </a:p>
          <a:p>
            <a:pPr marL="285750" lvl="1" indent="-285750">
              <a:buFont typeface="Wingdings" panose="05000000000000000000" pitchFamily="2" charset="2"/>
              <a:buChar char="Ø"/>
            </a:pPr>
            <a:r>
              <a:rPr lang="en" sz="1200" b="1">
                <a:solidFill>
                  <a:schemeClr val="bg1"/>
                </a:solidFill>
                <a:latin typeface="Raleway"/>
                <a:ea typeface="Raleway"/>
                <a:cs typeface="Raleway"/>
                <a:sym typeface="Raleway"/>
              </a:rPr>
              <a:t>Instructors</a:t>
            </a:r>
            <a:endParaRPr lang="en" sz="1200" b="1">
              <a:solidFill>
                <a:schemeClr val="bg1"/>
              </a:solidFill>
              <a:latin typeface="Raleway"/>
              <a:ea typeface="Raleway"/>
              <a:cs typeface="Raleway"/>
            </a:endParaRPr>
          </a:p>
          <a:p>
            <a:pPr marL="285750" lvl="1" indent="-285750">
              <a:buFont typeface="Courier New" panose="02070309020205020404" pitchFamily="49" charset="0"/>
              <a:buChar char="o"/>
            </a:pPr>
            <a:r>
              <a:rPr lang="en-US" sz="1200">
                <a:solidFill>
                  <a:schemeClr val="bg1"/>
                </a:solidFill>
                <a:effectLst/>
                <a:latin typeface="Raleway"/>
                <a:ea typeface="Calibri" panose="020F0502020204030204" pitchFamily="34" charset="0"/>
              </a:rPr>
              <a:t>Show instructor’s information</a:t>
            </a:r>
            <a:r>
              <a:rPr lang="en-US" sz="1200">
                <a:solidFill>
                  <a:schemeClr val="bg1"/>
                </a:solidFill>
                <a:latin typeface="Raleway"/>
                <a:ea typeface="Calibri" panose="020F0502020204030204" pitchFamily="34" charset="0"/>
              </a:rPr>
              <a:t> </a:t>
            </a:r>
            <a:endParaRPr lang="en-US" sz="1200">
              <a:solidFill>
                <a:schemeClr val="bg1"/>
              </a:solidFill>
              <a:effectLst/>
              <a:latin typeface="Raleway" pitchFamily="2" charset="0"/>
              <a:ea typeface="Calibri" panose="020F0502020204030204" pitchFamily="34" charset="0"/>
              <a:cs typeface="Arial" panose="020B0604020202020204" pitchFamily="34" charset="0"/>
            </a:endParaRPr>
          </a:p>
          <a:p>
            <a:pPr marL="285750" lvl="1" indent="-285750">
              <a:buFont typeface="Courier New" panose="02070309020205020404" pitchFamily="49" charset="0"/>
              <a:buChar char="o"/>
            </a:pPr>
            <a:r>
              <a:rPr lang="en-US" sz="1200">
                <a:solidFill>
                  <a:schemeClr val="bg1"/>
                </a:solidFill>
                <a:latin typeface="Raleway"/>
                <a:ea typeface="Raleway"/>
                <a:sym typeface="Raleway"/>
              </a:rPr>
              <a:t>Instructor Receive notification</a:t>
            </a:r>
            <a:endParaRPr lang="en" sz="1200">
              <a:solidFill>
                <a:schemeClr val="bg1"/>
              </a:solidFill>
              <a:latin typeface="Raleway"/>
              <a:ea typeface="Raleway"/>
              <a:sym typeface="Raleway"/>
            </a:endParaRPr>
          </a:p>
        </p:txBody>
      </p:sp>
      <p:sp>
        <p:nvSpPr>
          <p:cNvPr id="30" name="Google Shape;1509;p53">
            <a:extLst>
              <a:ext uri="{FF2B5EF4-FFF2-40B4-BE49-F238E27FC236}">
                <a16:creationId xmlns:a16="http://schemas.microsoft.com/office/drawing/2014/main" id="{0E078763-5C62-4803-8A78-7F2C939AF03F}"/>
              </a:ext>
            </a:extLst>
          </p:cNvPr>
          <p:cNvSpPr txBox="1"/>
          <p:nvPr/>
        </p:nvSpPr>
        <p:spPr>
          <a:xfrm>
            <a:off x="4057858" y="1479782"/>
            <a:ext cx="4014401" cy="2436514"/>
          </a:xfrm>
          <a:prstGeom prst="rect">
            <a:avLst/>
          </a:prstGeom>
          <a:noFill/>
          <a:ln>
            <a:noFill/>
          </a:ln>
        </p:spPr>
        <p:txBody>
          <a:bodyPr spcFirstLastPara="1" wrap="square" lIns="91425" tIns="91425" rIns="91425" bIns="91425" anchor="ctr" anchorCtr="0">
            <a:noAutofit/>
          </a:bodyPr>
          <a:lstStyle/>
          <a:p>
            <a:pPr marL="285750" lvl="0" indent="-285750" algn="just" rtl="0">
              <a:spcBef>
                <a:spcPts val="0"/>
              </a:spcBef>
              <a:spcAft>
                <a:spcPts val="0"/>
              </a:spcAft>
              <a:buFont typeface="Wingdings" panose="05000000000000000000" pitchFamily="2" charset="2"/>
              <a:buChar char="Ø"/>
            </a:pPr>
            <a:r>
              <a:rPr lang="en" sz="1200" b="1">
                <a:solidFill>
                  <a:schemeClr val="bg1"/>
                </a:solidFill>
                <a:latin typeface="Raleway"/>
                <a:ea typeface="Raleway"/>
                <a:cs typeface="Raleway"/>
                <a:sym typeface="Raleway"/>
              </a:rPr>
              <a:t>Invigilators</a:t>
            </a:r>
          </a:p>
          <a:p>
            <a:pPr marL="285750" indent="-285750" algn="just">
              <a:buFont typeface="Courier New" panose="02070309020205020404" pitchFamily="49" charset="0"/>
              <a:buChar char="o"/>
            </a:pPr>
            <a:r>
              <a:rPr lang="en-US" sz="1200">
                <a:solidFill>
                  <a:schemeClr val="bg1"/>
                </a:solidFill>
                <a:latin typeface="Raleway"/>
              </a:rPr>
              <a:t>QR S</a:t>
            </a:r>
            <a:r>
              <a:rPr lang="en-US" sz="1200">
                <a:solidFill>
                  <a:schemeClr val="bg1"/>
                </a:solidFill>
                <a:effectLst/>
                <a:latin typeface="Raleway"/>
              </a:rPr>
              <a:t>canner to Scan </a:t>
            </a:r>
            <a:r>
              <a:rPr lang="en-US" sz="1200">
                <a:solidFill>
                  <a:schemeClr val="bg1"/>
                </a:solidFill>
                <a:latin typeface="Raleway"/>
              </a:rPr>
              <a:t>S</a:t>
            </a:r>
            <a:r>
              <a:rPr lang="en-US" sz="1200">
                <a:solidFill>
                  <a:schemeClr val="bg1"/>
                </a:solidFill>
                <a:effectLst/>
                <a:latin typeface="Raleway"/>
              </a:rPr>
              <a:t>tudents QR </a:t>
            </a:r>
            <a:r>
              <a:rPr lang="en-US" sz="1200">
                <a:solidFill>
                  <a:schemeClr val="bg1"/>
                </a:solidFill>
                <a:latin typeface="Raleway"/>
              </a:rPr>
              <a:t>C</a:t>
            </a:r>
            <a:r>
              <a:rPr lang="en-US" sz="1200">
                <a:solidFill>
                  <a:schemeClr val="bg1"/>
                </a:solidFill>
                <a:effectLst/>
                <a:latin typeface="Raleway"/>
              </a:rPr>
              <a:t>odes to Check-in</a:t>
            </a:r>
            <a:endParaRPr lang="en-US" sz="1200">
              <a:solidFill>
                <a:schemeClr val="bg1"/>
              </a:solidFill>
              <a:effectLst/>
              <a:latin typeface="Raleway"/>
              <a:ea typeface="Calibri" panose="020F0502020204030204" pitchFamily="34" charset="0"/>
              <a:cs typeface="Arial" panose="020B0604020202020204" pitchFamily="34" charset="0"/>
            </a:endParaRPr>
          </a:p>
          <a:p>
            <a:pPr marL="285750" indent="-285750" algn="just">
              <a:buFont typeface="Courier New" panose="02070309020205020404" pitchFamily="49" charset="0"/>
              <a:buChar char="o"/>
            </a:pPr>
            <a:r>
              <a:rPr lang="en-US" sz="1200">
                <a:solidFill>
                  <a:schemeClr val="bg1"/>
                </a:solidFill>
                <a:latin typeface="Raleway"/>
              </a:rPr>
              <a:t>S</a:t>
            </a:r>
            <a:r>
              <a:rPr lang="en-US" sz="1200">
                <a:solidFill>
                  <a:schemeClr val="bg1"/>
                </a:solidFill>
                <a:effectLst/>
                <a:latin typeface="Raleway"/>
              </a:rPr>
              <a:t>how </a:t>
            </a:r>
            <a:r>
              <a:rPr lang="en-US" sz="1200">
                <a:solidFill>
                  <a:schemeClr val="bg1"/>
                </a:solidFill>
                <a:latin typeface="Raleway"/>
              </a:rPr>
              <a:t>I</a:t>
            </a:r>
            <a:r>
              <a:rPr lang="en-US" sz="1200">
                <a:solidFill>
                  <a:schemeClr val="bg1"/>
                </a:solidFill>
                <a:effectLst/>
                <a:latin typeface="Raleway"/>
              </a:rPr>
              <a:t>nvigilator </a:t>
            </a:r>
            <a:r>
              <a:rPr lang="en-US" sz="1200">
                <a:solidFill>
                  <a:schemeClr val="bg1"/>
                </a:solidFill>
                <a:latin typeface="Raleway"/>
              </a:rPr>
              <a:t>I</a:t>
            </a:r>
            <a:r>
              <a:rPr lang="en-US" sz="1200">
                <a:solidFill>
                  <a:schemeClr val="bg1"/>
                </a:solidFill>
                <a:effectLst/>
                <a:latin typeface="Raleway"/>
              </a:rPr>
              <a:t>nformation</a:t>
            </a:r>
            <a:r>
              <a:rPr lang="en-US" sz="1200">
                <a:solidFill>
                  <a:schemeClr val="bg1"/>
                </a:solidFill>
                <a:latin typeface="Raleway"/>
              </a:rPr>
              <a:t> </a:t>
            </a:r>
            <a:endParaRPr lang="en-US" sz="1200">
              <a:solidFill>
                <a:schemeClr val="bg1"/>
              </a:solidFill>
              <a:effectLst/>
              <a:latin typeface="Raleway" pitchFamily="2" charset="0"/>
              <a:ea typeface="Calibri" panose="020F0502020204030204" pitchFamily="34" charset="0"/>
              <a:cs typeface="Arial" panose="020B0604020202020204" pitchFamily="34" charset="0"/>
            </a:endParaRPr>
          </a:p>
          <a:p>
            <a:pPr marL="285750" indent="-285750" algn="just">
              <a:buFont typeface="Courier New" panose="02070309020205020404" pitchFamily="49" charset="0"/>
              <a:buChar char="o"/>
            </a:pPr>
            <a:r>
              <a:rPr lang="en-US" sz="1200">
                <a:solidFill>
                  <a:schemeClr val="bg1"/>
                </a:solidFill>
                <a:latin typeface="Raleway"/>
              </a:rPr>
              <a:t>E</a:t>
            </a:r>
            <a:r>
              <a:rPr lang="en-US" sz="1200">
                <a:solidFill>
                  <a:schemeClr val="bg1"/>
                </a:solidFill>
                <a:effectLst/>
                <a:latin typeface="Raleway"/>
              </a:rPr>
              <a:t>dit, add or delete the student’s attendance status</a:t>
            </a:r>
            <a:endParaRPr lang="en-US" sz="1200">
              <a:solidFill>
                <a:schemeClr val="bg1"/>
              </a:solidFill>
              <a:effectLst/>
              <a:latin typeface="Raleway"/>
              <a:ea typeface="Calibri" panose="020F0502020204030204" pitchFamily="34" charset="0"/>
              <a:cs typeface="Arial" panose="020B0604020202020204" pitchFamily="34" charset="0"/>
            </a:endParaRPr>
          </a:p>
          <a:p>
            <a:pPr marL="285750" indent="-285750" algn="just">
              <a:buFont typeface="Courier New" panose="02070309020205020404" pitchFamily="49" charset="0"/>
              <a:buChar char="o"/>
            </a:pPr>
            <a:r>
              <a:rPr lang="en-US" sz="1200">
                <a:solidFill>
                  <a:schemeClr val="bg1"/>
                </a:solidFill>
                <a:latin typeface="Raleway"/>
                <a:ea typeface="Calibri" panose="020F0502020204030204" pitchFamily="34" charset="0"/>
              </a:rPr>
              <a:t>Send Attendance Reports Via Email</a:t>
            </a:r>
          </a:p>
          <a:p>
            <a:pPr marL="285750" indent="-285750" algn="just">
              <a:buFont typeface="Courier New" panose="02070309020205020404" pitchFamily="49" charset="0"/>
              <a:buChar char="o"/>
            </a:pPr>
            <a:r>
              <a:rPr lang="en-US" sz="1200">
                <a:solidFill>
                  <a:schemeClr val="bg1"/>
                </a:solidFill>
                <a:effectLst/>
                <a:latin typeface="Raleway"/>
                <a:ea typeface="Calibri" panose="020F0502020204030204" pitchFamily="34" charset="0"/>
              </a:rPr>
              <a:t>Show Student’s Names List</a:t>
            </a:r>
          </a:p>
          <a:p>
            <a:pPr marL="285750" lvl="0" indent="-285750" algn="just" rtl="0">
              <a:spcBef>
                <a:spcPts val="0"/>
              </a:spcBef>
              <a:spcAft>
                <a:spcPts val="0"/>
              </a:spcAft>
              <a:buFont typeface="Wingdings" panose="05000000000000000000" pitchFamily="2" charset="2"/>
              <a:buChar char="Ø"/>
            </a:pPr>
            <a:endParaRPr lang="en" sz="1200" b="1">
              <a:solidFill>
                <a:schemeClr val="bg1"/>
              </a:solidFill>
              <a:latin typeface="Raleway"/>
              <a:ea typeface="Raleway"/>
              <a:cs typeface="Raleway"/>
              <a:sym typeface="Raleway"/>
            </a:endParaRPr>
          </a:p>
          <a:p>
            <a:pPr marL="285750" lvl="0" indent="-285750" algn="just" rtl="0">
              <a:spcBef>
                <a:spcPts val="0"/>
              </a:spcBef>
              <a:spcAft>
                <a:spcPts val="0"/>
              </a:spcAft>
              <a:buFont typeface="Wingdings" panose="05000000000000000000" pitchFamily="2" charset="2"/>
              <a:buChar char="Ø"/>
            </a:pPr>
            <a:r>
              <a:rPr lang="en" sz="1200" b="1">
                <a:solidFill>
                  <a:schemeClr val="bg1"/>
                </a:solidFill>
                <a:latin typeface="Raleway"/>
                <a:ea typeface="Raleway"/>
                <a:cs typeface="Raleway"/>
                <a:sym typeface="Raleway"/>
              </a:rPr>
              <a:t>Students</a:t>
            </a:r>
            <a:endParaRPr lang="en" sz="1200" b="1">
              <a:solidFill>
                <a:schemeClr val="bg1"/>
              </a:solidFill>
              <a:latin typeface="Raleway"/>
              <a:ea typeface="Raleway"/>
              <a:cs typeface="Raleway"/>
            </a:endParaRPr>
          </a:p>
          <a:p>
            <a:pPr marL="285750" indent="-285750" algn="just">
              <a:buFont typeface="Courier New" panose="02070309020205020404" pitchFamily="49" charset="0"/>
              <a:buChar char="o"/>
            </a:pPr>
            <a:r>
              <a:rPr lang="en-US" sz="1200">
                <a:solidFill>
                  <a:schemeClr val="bg1"/>
                </a:solidFill>
                <a:latin typeface="Raleway"/>
                <a:ea typeface="Raleway"/>
                <a:cs typeface="Raleway"/>
                <a:sym typeface="Raleway"/>
              </a:rPr>
              <a:t>Display QR Code: to be scanned by the exam invigilator.</a:t>
            </a:r>
            <a:endParaRPr lang="en-US" sz="1200">
              <a:solidFill>
                <a:schemeClr val="bg1"/>
              </a:solidFill>
              <a:latin typeface="Raleway"/>
              <a:ea typeface="Raleway"/>
              <a:cs typeface="Raleway"/>
            </a:endParaRPr>
          </a:p>
          <a:p>
            <a:pPr marL="285750" indent="-285750" algn="just">
              <a:buFont typeface="Courier New" panose="02070309020205020404" pitchFamily="49" charset="0"/>
              <a:buChar char="o"/>
            </a:pPr>
            <a:r>
              <a:rPr lang="en-US" sz="1200">
                <a:solidFill>
                  <a:schemeClr val="bg1"/>
                </a:solidFill>
                <a:latin typeface="Raleway"/>
                <a:ea typeface="Raleway"/>
                <a:cs typeface="Raleway"/>
                <a:sym typeface="Raleway"/>
              </a:rPr>
              <a:t>Show Student Information</a:t>
            </a:r>
            <a:endParaRPr lang="en-US" sz="1200">
              <a:solidFill>
                <a:schemeClr val="bg1"/>
              </a:solidFill>
              <a:latin typeface="Raleway"/>
              <a:ea typeface="Raleway"/>
              <a:cs typeface="Raleway"/>
            </a:endParaRPr>
          </a:p>
          <a:p>
            <a:pPr marL="285750" indent="-285750" algn="just">
              <a:buFont typeface="Courier New" panose="02070309020205020404" pitchFamily="49" charset="0"/>
              <a:buChar char="o"/>
            </a:pPr>
            <a:r>
              <a:rPr lang="en-US" sz="1200">
                <a:solidFill>
                  <a:schemeClr val="bg1"/>
                </a:solidFill>
                <a:latin typeface="Raleway"/>
                <a:ea typeface="Raleway"/>
                <a:cs typeface="Raleway"/>
                <a:sym typeface="Raleway"/>
              </a:rPr>
              <a:t>Upload exam excuse</a:t>
            </a:r>
            <a:endParaRPr lang="en-US" sz="1200">
              <a:solidFill>
                <a:schemeClr val="bg1"/>
              </a:solidFill>
              <a:latin typeface="Raleway"/>
              <a:ea typeface="Raleway"/>
              <a:cs typeface="Raleway"/>
            </a:endParaRPr>
          </a:p>
          <a:p>
            <a:pPr marL="285750" indent="-285750" algn="just">
              <a:buFont typeface="Courier New" panose="02070309020205020404" pitchFamily="49" charset="0"/>
              <a:buChar char="o"/>
            </a:pPr>
            <a:r>
              <a:rPr lang="en-US" sz="1200">
                <a:solidFill>
                  <a:schemeClr val="bg1"/>
                </a:solidFill>
                <a:latin typeface="Raleway"/>
                <a:ea typeface="Raleway"/>
                <a:cs typeface="Raleway"/>
                <a:sym typeface="Raleway"/>
              </a:rPr>
              <a:t>View exam excuse status</a:t>
            </a:r>
            <a:endParaRPr lang="en-US" sz="1200">
              <a:solidFill>
                <a:schemeClr val="bg1"/>
              </a:solidFill>
              <a:latin typeface="Raleway"/>
              <a:ea typeface="Anaheim"/>
              <a:cs typeface="Anaheim"/>
              <a:sym typeface="Anaheim"/>
            </a:endParaRPr>
          </a:p>
        </p:txBody>
      </p:sp>
      <p:sp>
        <p:nvSpPr>
          <p:cNvPr id="31" name="TextBox 30">
            <a:extLst>
              <a:ext uri="{FF2B5EF4-FFF2-40B4-BE49-F238E27FC236}">
                <a16:creationId xmlns:a16="http://schemas.microsoft.com/office/drawing/2014/main" id="{52ED1A12-C021-418F-B989-D5EB853A846D}"/>
              </a:ext>
            </a:extLst>
          </p:cNvPr>
          <p:cNvSpPr txBox="1"/>
          <p:nvPr/>
        </p:nvSpPr>
        <p:spPr>
          <a:xfrm>
            <a:off x="0" y="4897279"/>
            <a:ext cx="559769" cy="246221"/>
          </a:xfrm>
          <a:prstGeom prst="rect">
            <a:avLst/>
          </a:prstGeom>
          <a:noFill/>
        </p:spPr>
        <p:txBody>
          <a:bodyPr wrap="none" lIns="91440" tIns="45720" rIns="91440" bIns="45720" rtlCol="0" anchor="t">
            <a:spAutoFit/>
          </a:bodyPr>
          <a:lstStyle/>
          <a:p>
            <a:r>
              <a:rPr lang="en-US" sz="1000" err="1">
                <a:solidFill>
                  <a:schemeClr val="bg1"/>
                </a:solidFill>
              </a:rPr>
              <a:t>Danah</a:t>
            </a:r>
            <a:endParaRPr lang="en-US"/>
          </a:p>
        </p:txBody>
      </p:sp>
      <p:sp>
        <p:nvSpPr>
          <p:cNvPr id="3" name="Slide Number Placeholder 2">
            <a:extLst>
              <a:ext uri="{FF2B5EF4-FFF2-40B4-BE49-F238E27FC236}">
                <a16:creationId xmlns:a16="http://schemas.microsoft.com/office/drawing/2014/main" id="{2DC7E560-2D30-1B5A-BF9B-38A4B1982B3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4178433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44"/>
          <p:cNvSpPr txBox="1">
            <a:spLocks noGrp="1"/>
          </p:cNvSpPr>
          <p:nvPr>
            <p:ph type="title"/>
          </p:nvPr>
        </p:nvSpPr>
        <p:spPr>
          <a:xfrm>
            <a:off x="2814499" y="1754850"/>
            <a:ext cx="1757502" cy="1525800"/>
          </a:xfrm>
          <a:prstGeom prst="rect">
            <a:avLst/>
          </a:prstGeom>
        </p:spPr>
        <p:txBody>
          <a:bodyPr spcFirstLastPara="1" wrap="square" lIns="91425" tIns="91425" rIns="91425" bIns="91425" anchor="ctr" anchorCtr="0">
            <a:noAutofit/>
          </a:bodyPr>
          <a:lstStyle/>
          <a:p>
            <a:pPr marL="285750" indent="-285750"/>
            <a:r>
              <a:rPr lang="en-GB" sz="4000"/>
              <a:t>Demo</a:t>
            </a:r>
          </a:p>
        </p:txBody>
      </p:sp>
      <p:sp>
        <p:nvSpPr>
          <p:cNvPr id="1290" name="Google Shape;1290;p44"/>
          <p:cNvSpPr txBox="1">
            <a:spLocks noGrp="1"/>
          </p:cNvSpPr>
          <p:nvPr>
            <p:ph type="title" idx="2"/>
          </p:nvPr>
        </p:nvSpPr>
        <p:spPr>
          <a:xfrm>
            <a:off x="6099350" y="1862850"/>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sp>
        <p:nvSpPr>
          <p:cNvPr id="1292" name="Google Shape;1292;p44"/>
          <p:cNvSpPr/>
          <p:nvPr/>
        </p:nvSpPr>
        <p:spPr>
          <a:xfrm rot="-900712">
            <a:off x="5774416" y="1450009"/>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0246631C-8318-F74A-B664-41F359B7A07C}"/>
              </a:ext>
            </a:extLst>
          </p:cNvPr>
          <p:cNvSpPr>
            <a:spLocks noGrp="1"/>
          </p:cNvSpPr>
          <p:nvPr>
            <p:ph type="subTitle" idx="1"/>
          </p:nvPr>
        </p:nvSpPr>
        <p:spPr/>
        <p:txBody>
          <a:bodyPr/>
          <a:lstStyle/>
          <a:p>
            <a:endParaRPr lang="en-SA"/>
          </a:p>
        </p:txBody>
      </p:sp>
      <p:sp>
        <p:nvSpPr>
          <p:cNvPr id="2" name="Slide Number Placeholder 1">
            <a:extLst>
              <a:ext uri="{FF2B5EF4-FFF2-40B4-BE49-F238E27FC236}">
                <a16:creationId xmlns:a16="http://schemas.microsoft.com/office/drawing/2014/main" id="{D94D04BC-8CF7-F362-DD9D-E9ADF235D28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100805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36"/>
          <p:cNvSpPr txBox="1">
            <a:spLocks noGrp="1"/>
          </p:cNvSpPr>
          <p:nvPr>
            <p:ph type="title"/>
          </p:nvPr>
        </p:nvSpPr>
        <p:spPr>
          <a:xfrm>
            <a:off x="3179241" y="1490802"/>
            <a:ext cx="6543880" cy="21618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a:t>Conclusion &amp; Acknowledgment</a:t>
            </a:r>
          </a:p>
        </p:txBody>
      </p:sp>
      <p:sp>
        <p:nvSpPr>
          <p:cNvPr id="1209" name="Google Shape;1209;p36"/>
          <p:cNvSpPr txBox="1">
            <a:spLocks noGrp="1"/>
          </p:cNvSpPr>
          <p:nvPr>
            <p:ph type="title" idx="2"/>
          </p:nvPr>
        </p:nvSpPr>
        <p:spPr>
          <a:xfrm>
            <a:off x="1008443" y="1789184"/>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sp>
        <p:nvSpPr>
          <p:cNvPr id="1211" name="Google Shape;1211;p36"/>
          <p:cNvSpPr/>
          <p:nvPr/>
        </p:nvSpPr>
        <p:spPr>
          <a:xfrm rot="-900712">
            <a:off x="683509" y="1450017"/>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4D8BE217-713A-6C46-B6AE-CB006A4ED1F5}"/>
              </a:ext>
            </a:extLst>
          </p:cNvPr>
          <p:cNvSpPr txBox="1"/>
          <p:nvPr/>
        </p:nvSpPr>
        <p:spPr>
          <a:xfrm>
            <a:off x="0" y="4897279"/>
            <a:ext cx="532518" cy="246221"/>
          </a:xfrm>
          <a:prstGeom prst="rect">
            <a:avLst/>
          </a:prstGeom>
          <a:noFill/>
        </p:spPr>
        <p:txBody>
          <a:bodyPr wrap="none" rtlCol="0">
            <a:spAutoFit/>
          </a:bodyPr>
          <a:lstStyle/>
          <a:p>
            <a:r>
              <a:rPr lang="en-SA" sz="1000">
                <a:solidFill>
                  <a:schemeClr val="bg1"/>
                </a:solidFill>
              </a:rPr>
              <a:t>Lamia</a:t>
            </a:r>
          </a:p>
        </p:txBody>
      </p:sp>
    </p:spTree>
    <p:extLst>
      <p:ext uri="{BB962C8B-B14F-4D97-AF65-F5344CB8AC3E}">
        <p14:creationId xmlns:p14="http://schemas.microsoft.com/office/powerpoint/2010/main" val="3451668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42"/>
          <p:cNvSpPr>
            <a:spLocks noChangeAspect="1"/>
          </p:cNvSpPr>
          <p:nvPr/>
        </p:nvSpPr>
        <p:spPr>
          <a:xfrm rot="-900953">
            <a:off x="1414463" y="1372049"/>
            <a:ext cx="2033551" cy="2034000"/>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txBox="1">
            <a:spLocks noGrp="1"/>
          </p:cNvSpPr>
          <p:nvPr>
            <p:ph type="subTitle" idx="4"/>
          </p:nvPr>
        </p:nvSpPr>
        <p:spPr>
          <a:xfrm>
            <a:off x="3534952" y="1407500"/>
            <a:ext cx="5609048" cy="2328500"/>
          </a:xfrm>
          <a:prstGeom prst="rect">
            <a:avLst/>
          </a:prstGeom>
        </p:spPr>
        <p:txBody>
          <a:bodyPr spcFirstLastPara="1" wrap="square" lIns="91425" tIns="91425" rIns="91425" bIns="91425" anchor="ctr" anchorCtr="0">
            <a:noAutofit/>
          </a:bodyPr>
          <a:lstStyle/>
          <a:p>
            <a:pPr marL="425450" indent="-285750" algn="l">
              <a:buFont typeface="Arial" panose="020B0604020202020204" pitchFamily="34" charset="0"/>
              <a:buChar char="•"/>
            </a:pPr>
            <a:r>
              <a:rPr lang="en-US" sz="1200">
                <a:solidFill>
                  <a:schemeClr val="bg1"/>
                </a:solidFill>
                <a:latin typeface="Arial"/>
                <a:ea typeface="Arial"/>
                <a:cs typeface="Arial"/>
                <a:sym typeface="Arial"/>
              </a:rPr>
              <a:t>Exam attendance should be automated in CCSIT.</a:t>
            </a:r>
          </a:p>
          <a:p>
            <a:pPr marL="425450" indent="-285750" algn="l">
              <a:buFont typeface="Arial" panose="020B0604020202020204" pitchFamily="34" charset="0"/>
              <a:buChar char="•"/>
            </a:pPr>
            <a:r>
              <a:rPr lang="en-US" sz="1200">
                <a:solidFill>
                  <a:schemeClr val="bg1"/>
                </a:solidFill>
                <a:latin typeface="Arial"/>
                <a:ea typeface="Arial"/>
                <a:cs typeface="Arial"/>
                <a:sym typeface="Arial"/>
              </a:rPr>
              <a:t>HADER Allows the academic affairs unit manage attendance and exams.</a:t>
            </a:r>
          </a:p>
          <a:p>
            <a:pPr marL="425450" indent="-285750" algn="l">
              <a:buFont typeface="Arial" panose="020B0604020202020204" pitchFamily="34" charset="0"/>
              <a:buChar char="•"/>
            </a:pPr>
            <a:r>
              <a:rPr lang="en-US" sz="1200">
                <a:solidFill>
                  <a:schemeClr val="bg1"/>
                </a:solidFill>
                <a:latin typeface="Arial"/>
                <a:ea typeface="Arial"/>
                <a:cs typeface="Arial"/>
                <a:sym typeface="Arial"/>
              </a:rPr>
              <a:t>Enables invigilators to scan students’ QR codes.</a:t>
            </a:r>
          </a:p>
          <a:p>
            <a:pPr marL="425450" indent="-285750" algn="l">
              <a:buFont typeface="Arial" panose="020B0604020202020204" pitchFamily="34" charset="0"/>
              <a:buChar char="•"/>
            </a:pPr>
            <a:r>
              <a:rPr lang="en-US" sz="1200">
                <a:solidFill>
                  <a:schemeClr val="bg1"/>
                </a:solidFill>
                <a:latin typeface="Arial"/>
                <a:ea typeface="Arial"/>
                <a:cs typeface="Arial"/>
                <a:sym typeface="Arial"/>
              </a:rPr>
              <a:t>Enables students to send excuses</a:t>
            </a:r>
          </a:p>
          <a:p>
            <a:pPr marL="425450" indent="-285750" algn="l">
              <a:buFont typeface="Arial" panose="020B0604020202020204" pitchFamily="34" charset="0"/>
              <a:buChar char="•"/>
            </a:pPr>
            <a:r>
              <a:rPr lang="en-US" sz="1200">
                <a:solidFill>
                  <a:schemeClr val="bg1"/>
                </a:solidFill>
                <a:latin typeface="Arial"/>
                <a:ea typeface="Arial"/>
                <a:cs typeface="Arial"/>
                <a:sym typeface="Arial"/>
              </a:rPr>
              <a:t>The application is built with high security.</a:t>
            </a:r>
            <a:endParaRPr lang="en-SA" sz="1200">
              <a:solidFill>
                <a:schemeClr val="bg1"/>
              </a:solidFill>
            </a:endParaRPr>
          </a:p>
        </p:txBody>
      </p:sp>
      <p:sp>
        <p:nvSpPr>
          <p:cNvPr id="1275" name="Google Shape;1275;p42"/>
          <p:cNvSpPr txBox="1">
            <a:spLocks noGrp="1"/>
          </p:cNvSpPr>
          <p:nvPr>
            <p:ph type="title" idx="5"/>
          </p:nvPr>
        </p:nvSpPr>
        <p:spPr>
          <a:xfrm>
            <a:off x="1394588" y="1768686"/>
            <a:ext cx="2073300" cy="11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a:t>Conclusion</a:t>
            </a:r>
          </a:p>
        </p:txBody>
      </p:sp>
      <p:sp>
        <p:nvSpPr>
          <p:cNvPr id="15" name="Slide Number Placeholder 2">
            <a:extLst>
              <a:ext uri="{FF2B5EF4-FFF2-40B4-BE49-F238E27FC236}">
                <a16:creationId xmlns:a16="http://schemas.microsoft.com/office/drawing/2014/main" id="{94C42748-9EA4-F14E-9441-DAD1FBD00D1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24</a:t>
            </a:fld>
            <a:endParaRPr lang="en"/>
          </a:p>
        </p:txBody>
      </p:sp>
      <p:sp>
        <p:nvSpPr>
          <p:cNvPr id="16" name="TextBox 15">
            <a:extLst>
              <a:ext uri="{FF2B5EF4-FFF2-40B4-BE49-F238E27FC236}">
                <a16:creationId xmlns:a16="http://schemas.microsoft.com/office/drawing/2014/main" id="{992EA8D2-DD79-CE45-922A-9A16FCDFF40F}"/>
              </a:ext>
            </a:extLst>
          </p:cNvPr>
          <p:cNvSpPr txBox="1"/>
          <p:nvPr/>
        </p:nvSpPr>
        <p:spPr>
          <a:xfrm>
            <a:off x="0" y="4897279"/>
            <a:ext cx="532518" cy="246221"/>
          </a:xfrm>
          <a:prstGeom prst="rect">
            <a:avLst/>
          </a:prstGeom>
          <a:noFill/>
        </p:spPr>
        <p:txBody>
          <a:bodyPr wrap="none" rtlCol="0">
            <a:spAutoFit/>
          </a:bodyPr>
          <a:lstStyle/>
          <a:p>
            <a:r>
              <a:rPr lang="en-SA" sz="1000">
                <a:solidFill>
                  <a:schemeClr val="bg1"/>
                </a:solidFill>
              </a:rPr>
              <a:t>Lamia</a:t>
            </a:r>
          </a:p>
        </p:txBody>
      </p:sp>
      <p:sp>
        <p:nvSpPr>
          <p:cNvPr id="3" name="Title 2">
            <a:extLst>
              <a:ext uri="{FF2B5EF4-FFF2-40B4-BE49-F238E27FC236}">
                <a16:creationId xmlns:a16="http://schemas.microsoft.com/office/drawing/2014/main" id="{363824F4-8890-3C31-92FE-29788AFAEC63}"/>
              </a:ext>
            </a:extLst>
          </p:cNvPr>
          <p:cNvSpPr>
            <a:spLocks noGrp="1"/>
          </p:cNvSpPr>
          <p:nvPr>
            <p:ph type="title" idx="6"/>
          </p:nvPr>
        </p:nvSpPr>
        <p:spPr/>
        <p:txBody>
          <a:bodyPr/>
          <a:lstStyle/>
          <a:p>
            <a:endParaRPr lang="en-SA"/>
          </a:p>
        </p:txBody>
      </p:sp>
      <p:sp>
        <p:nvSpPr>
          <p:cNvPr id="5" name="Subtitle 4">
            <a:extLst>
              <a:ext uri="{FF2B5EF4-FFF2-40B4-BE49-F238E27FC236}">
                <a16:creationId xmlns:a16="http://schemas.microsoft.com/office/drawing/2014/main" id="{18928A71-D7EF-81BA-99B6-67EF80168F47}"/>
              </a:ext>
            </a:extLst>
          </p:cNvPr>
          <p:cNvSpPr>
            <a:spLocks noGrp="1"/>
          </p:cNvSpPr>
          <p:nvPr>
            <p:ph type="subTitle" idx="1"/>
          </p:nvPr>
        </p:nvSpPr>
        <p:spPr/>
        <p:txBody>
          <a:bodyPr/>
          <a:lstStyle/>
          <a:p>
            <a:endParaRPr lang="en-SA"/>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5"/>
        <p:cNvGrpSpPr/>
        <p:nvPr/>
      </p:nvGrpSpPr>
      <p:grpSpPr>
        <a:xfrm>
          <a:off x="0" y="0"/>
          <a:ext cx="0" cy="0"/>
          <a:chOff x="0" y="0"/>
          <a:chExt cx="0" cy="0"/>
        </a:xfrm>
      </p:grpSpPr>
      <p:pic>
        <p:nvPicPr>
          <p:cNvPr id="3" name="Picture 2" descr="A person holding a phone&#10;&#10;Description automatically generated with medium confidence">
            <a:extLst>
              <a:ext uri="{FF2B5EF4-FFF2-40B4-BE49-F238E27FC236}">
                <a16:creationId xmlns:a16="http://schemas.microsoft.com/office/drawing/2014/main" id="{B93BBC1C-3938-F14F-A06D-18F0180E7E9D}"/>
              </a:ext>
            </a:extLst>
          </p:cNvPr>
          <p:cNvPicPr>
            <a:picLocks noChangeAspect="1"/>
          </p:cNvPicPr>
          <p:nvPr/>
        </p:nvPicPr>
        <p:blipFill>
          <a:blip r:embed="rId4">
            <a:alphaModFix/>
          </a:blip>
          <a:stretch>
            <a:fillRect/>
          </a:stretch>
        </p:blipFill>
        <p:spPr>
          <a:xfrm>
            <a:off x="0" y="-476250"/>
            <a:ext cx="9144000" cy="6096000"/>
          </a:xfrm>
          <a:prstGeom prst="rect">
            <a:avLst/>
          </a:prstGeom>
        </p:spPr>
      </p:pic>
      <p:sp>
        <p:nvSpPr>
          <p:cNvPr id="1316" name="Google Shape;1316;p47"/>
          <p:cNvSpPr/>
          <p:nvPr/>
        </p:nvSpPr>
        <p:spPr>
          <a:xfrm>
            <a:off x="5062265" y="-4305452"/>
            <a:ext cx="7639200" cy="7639200"/>
          </a:xfrm>
          <a:prstGeom prst="ellipse">
            <a:avLst/>
          </a:prstGeom>
          <a:gradFill>
            <a:gsLst>
              <a:gs pos="0">
                <a:schemeClr val="dk2"/>
              </a:gs>
              <a:gs pos="100000">
                <a:schemeClr val="accent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7"/>
          <p:cNvSpPr txBox="1">
            <a:spLocks noGrp="1"/>
          </p:cNvSpPr>
          <p:nvPr>
            <p:ph type="title"/>
          </p:nvPr>
        </p:nvSpPr>
        <p:spPr>
          <a:xfrm>
            <a:off x="6576900" y="575691"/>
            <a:ext cx="3013800" cy="103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Thank You!</a:t>
            </a:r>
            <a:br>
              <a:rPr lang="en-US" sz="2000"/>
            </a:br>
            <a:r>
              <a:rPr lang="en-US" sz="2000" b="0"/>
              <a:t>Any Questions?</a:t>
            </a:r>
          </a:p>
        </p:txBody>
      </p:sp>
      <p:sp>
        <p:nvSpPr>
          <p:cNvPr id="1318" name="Google Shape;1318;p47"/>
          <p:cNvSpPr/>
          <p:nvPr/>
        </p:nvSpPr>
        <p:spPr>
          <a:xfrm rot="-900520">
            <a:off x="5460788" y="1903679"/>
            <a:ext cx="4514505" cy="4514505"/>
          </a:xfrm>
          <a:prstGeom prst="donut">
            <a:avLst>
              <a:gd name="adj" fmla="val 12908"/>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36"/>
          <p:cNvSpPr txBox="1">
            <a:spLocks noGrp="1"/>
          </p:cNvSpPr>
          <p:nvPr>
            <p:ph type="title"/>
          </p:nvPr>
        </p:nvSpPr>
        <p:spPr>
          <a:xfrm>
            <a:off x="4068000" y="1695450"/>
            <a:ext cx="4099800" cy="15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209" name="Google Shape;1209;p36"/>
          <p:cNvSpPr txBox="1">
            <a:spLocks noGrp="1"/>
          </p:cNvSpPr>
          <p:nvPr>
            <p:ph type="title" idx="2"/>
          </p:nvPr>
        </p:nvSpPr>
        <p:spPr>
          <a:xfrm>
            <a:off x="1553400" y="1865376"/>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11" name="Google Shape;1211;p36"/>
          <p:cNvSpPr/>
          <p:nvPr/>
        </p:nvSpPr>
        <p:spPr>
          <a:xfrm rot="-900712">
            <a:off x="1228466" y="1526209"/>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7674219A-722F-3342-AC02-244A4B3422F6}"/>
              </a:ext>
            </a:extLst>
          </p:cNvPr>
          <p:cNvSpPr>
            <a:spLocks noGrp="1"/>
          </p:cNvSpPr>
          <p:nvPr>
            <p:ph type="subTitle" idx="1"/>
          </p:nvPr>
        </p:nvSpPr>
        <p:spPr/>
        <p:txBody>
          <a:bodyPr/>
          <a:lstStyle/>
          <a:p>
            <a:endParaRPr lang="en-SA"/>
          </a:p>
        </p:txBody>
      </p:sp>
      <p:sp>
        <p:nvSpPr>
          <p:cNvPr id="6" name="TextBox 5">
            <a:extLst>
              <a:ext uri="{FF2B5EF4-FFF2-40B4-BE49-F238E27FC236}">
                <a16:creationId xmlns:a16="http://schemas.microsoft.com/office/drawing/2014/main" id="{14743D83-F090-384F-BBF3-582701CA9B9A}"/>
              </a:ext>
            </a:extLst>
          </p:cNvPr>
          <p:cNvSpPr txBox="1"/>
          <p:nvPr/>
        </p:nvSpPr>
        <p:spPr>
          <a:xfrm>
            <a:off x="0" y="4897279"/>
            <a:ext cx="532518" cy="246221"/>
          </a:xfrm>
          <a:prstGeom prst="rect">
            <a:avLst/>
          </a:prstGeom>
          <a:noFill/>
        </p:spPr>
        <p:txBody>
          <a:bodyPr wrap="none" rtlCol="0">
            <a:spAutoFit/>
          </a:bodyPr>
          <a:lstStyle/>
          <a:p>
            <a:r>
              <a:rPr lang="en-SA" sz="1000">
                <a:solidFill>
                  <a:schemeClr val="bg1"/>
                </a:solidFill>
              </a:rPr>
              <a:t>Lamia</a:t>
            </a:r>
          </a:p>
        </p:txBody>
      </p:sp>
      <p:sp>
        <p:nvSpPr>
          <p:cNvPr id="7" name="Slide Number Placeholder 2">
            <a:extLst>
              <a:ext uri="{FF2B5EF4-FFF2-40B4-BE49-F238E27FC236}">
                <a16:creationId xmlns:a16="http://schemas.microsoft.com/office/drawing/2014/main" id="{A8B970AC-8595-9D40-9CF3-7CF0E0056E73}"/>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F5DA-57A8-3FC2-D7BB-76C61529C2C8}"/>
              </a:ext>
            </a:extLst>
          </p:cNvPr>
          <p:cNvSpPr>
            <a:spLocks noGrp="1"/>
          </p:cNvSpPr>
          <p:nvPr>
            <p:ph type="title"/>
          </p:nvPr>
        </p:nvSpPr>
        <p:spPr>
          <a:xfrm>
            <a:off x="2547900" y="465759"/>
            <a:ext cx="4048200" cy="585900"/>
          </a:xfrm>
        </p:spPr>
        <p:txBody>
          <a:bodyPr/>
          <a:lstStyle/>
          <a:p>
            <a:pPr rtl="1"/>
            <a:r>
              <a:rPr lang="en-US" dirty="0"/>
              <a:t>Architecture Design</a:t>
            </a:r>
          </a:p>
        </p:txBody>
      </p:sp>
      <p:sp>
        <p:nvSpPr>
          <p:cNvPr id="4" name="Slide Number Placeholder 3">
            <a:extLst>
              <a:ext uri="{FF2B5EF4-FFF2-40B4-BE49-F238E27FC236}">
                <a16:creationId xmlns:a16="http://schemas.microsoft.com/office/drawing/2014/main" id="{10B7C97E-D8DE-D8F9-2CCD-32347CB582C9}"/>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5" name="Picture 4" descr="Diagram&#10;&#10;Description automatically generated">
            <a:extLst>
              <a:ext uri="{FF2B5EF4-FFF2-40B4-BE49-F238E27FC236}">
                <a16:creationId xmlns:a16="http://schemas.microsoft.com/office/drawing/2014/main" id="{2AD46F5C-AAD2-DECD-F920-55625E4A7741}"/>
              </a:ext>
            </a:extLst>
          </p:cNvPr>
          <p:cNvPicPr>
            <a:picLocks noChangeAspect="1"/>
          </p:cNvPicPr>
          <p:nvPr/>
        </p:nvPicPr>
        <p:blipFill>
          <a:blip r:embed="rId3"/>
          <a:stretch>
            <a:fillRect/>
          </a:stretch>
        </p:blipFill>
        <p:spPr>
          <a:xfrm>
            <a:off x="2375535" y="1516431"/>
            <a:ext cx="4392930" cy="3157220"/>
          </a:xfrm>
          <a:prstGeom prst="rect">
            <a:avLst/>
          </a:prstGeom>
        </p:spPr>
      </p:pic>
      <p:sp>
        <p:nvSpPr>
          <p:cNvPr id="6" name="TextBox 5">
            <a:extLst>
              <a:ext uri="{FF2B5EF4-FFF2-40B4-BE49-F238E27FC236}">
                <a16:creationId xmlns:a16="http://schemas.microsoft.com/office/drawing/2014/main" id="{B4F64265-488A-F536-F775-0DFCCE0D29C4}"/>
              </a:ext>
            </a:extLst>
          </p:cNvPr>
          <p:cNvSpPr txBox="1"/>
          <p:nvPr/>
        </p:nvSpPr>
        <p:spPr>
          <a:xfrm>
            <a:off x="0" y="4897279"/>
            <a:ext cx="532518" cy="246221"/>
          </a:xfrm>
          <a:prstGeom prst="rect">
            <a:avLst/>
          </a:prstGeom>
          <a:noFill/>
        </p:spPr>
        <p:txBody>
          <a:bodyPr wrap="none" rtlCol="0">
            <a:spAutoFit/>
          </a:bodyPr>
          <a:lstStyle/>
          <a:p>
            <a:r>
              <a:rPr lang="en-SA" sz="1000">
                <a:solidFill>
                  <a:schemeClr val="bg1"/>
                </a:solidFill>
              </a:rPr>
              <a:t>Lamia</a:t>
            </a:r>
          </a:p>
        </p:txBody>
      </p:sp>
    </p:spTree>
    <p:extLst>
      <p:ext uri="{BB962C8B-B14F-4D97-AF65-F5344CB8AC3E}">
        <p14:creationId xmlns:p14="http://schemas.microsoft.com/office/powerpoint/2010/main" val="362456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48"/>
          <p:cNvSpPr txBox="1">
            <a:spLocks noGrp="1"/>
          </p:cNvSpPr>
          <p:nvPr>
            <p:ph type="title"/>
          </p:nvPr>
        </p:nvSpPr>
        <p:spPr>
          <a:xfrm>
            <a:off x="2522100" y="2957025"/>
            <a:ext cx="4099800" cy="1004700"/>
          </a:xfrm>
          <a:prstGeom prst="rect">
            <a:avLst/>
          </a:prstGeom>
        </p:spPr>
        <p:txBody>
          <a:bodyPr spcFirstLastPara="1" wrap="square" lIns="91425" tIns="91425" rIns="91425" bIns="91425" anchor="ctr" anchorCtr="0">
            <a:noAutofit/>
          </a:bodyPr>
          <a:lstStyle/>
          <a:p>
            <a:pPr lvl="0"/>
            <a:r>
              <a:rPr lang="en-GB" sz="5400"/>
              <a:t>Objectives</a:t>
            </a:r>
            <a:endParaRPr/>
          </a:p>
        </p:txBody>
      </p:sp>
      <p:sp>
        <p:nvSpPr>
          <p:cNvPr id="1324" name="Google Shape;1324;p48"/>
          <p:cNvSpPr txBox="1">
            <a:spLocks noGrp="1"/>
          </p:cNvSpPr>
          <p:nvPr>
            <p:ph type="title" idx="2"/>
          </p:nvPr>
        </p:nvSpPr>
        <p:spPr>
          <a:xfrm>
            <a:off x="3775200" y="935475"/>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325" name="Google Shape;1325;p48"/>
          <p:cNvSpPr txBox="1">
            <a:spLocks noGrp="1"/>
          </p:cNvSpPr>
          <p:nvPr>
            <p:ph type="subTitle" idx="1"/>
          </p:nvPr>
        </p:nvSpPr>
        <p:spPr>
          <a:xfrm>
            <a:off x="2522100" y="3796400"/>
            <a:ext cx="4099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6" name="Google Shape;1326;p48"/>
          <p:cNvSpPr/>
          <p:nvPr/>
        </p:nvSpPr>
        <p:spPr>
          <a:xfrm rot="-900712">
            <a:off x="3450266" y="522634"/>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lide Number Placeholder 2">
            <a:extLst>
              <a:ext uri="{FF2B5EF4-FFF2-40B4-BE49-F238E27FC236}">
                <a16:creationId xmlns:a16="http://schemas.microsoft.com/office/drawing/2014/main" id="{E77C5A3C-302F-5540-8775-EBD537F18BC2}"/>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5</a:t>
            </a:fld>
            <a:endParaRPr lang="en"/>
          </a:p>
        </p:txBody>
      </p:sp>
      <p:sp>
        <p:nvSpPr>
          <p:cNvPr id="7" name="TextBox 6">
            <a:extLst>
              <a:ext uri="{FF2B5EF4-FFF2-40B4-BE49-F238E27FC236}">
                <a16:creationId xmlns:a16="http://schemas.microsoft.com/office/drawing/2014/main" id="{9C458A88-A31E-63DD-9A29-EFAD04179858}"/>
              </a:ext>
            </a:extLst>
          </p:cNvPr>
          <p:cNvSpPr txBox="1"/>
          <p:nvPr/>
        </p:nvSpPr>
        <p:spPr>
          <a:xfrm>
            <a:off x="0" y="4897279"/>
            <a:ext cx="532518" cy="246221"/>
          </a:xfrm>
          <a:prstGeom prst="rect">
            <a:avLst/>
          </a:prstGeom>
          <a:noFill/>
        </p:spPr>
        <p:txBody>
          <a:bodyPr wrap="none" rtlCol="0">
            <a:spAutoFit/>
          </a:bodyPr>
          <a:lstStyle/>
          <a:p>
            <a:r>
              <a:rPr lang="en-SA" sz="1000">
                <a:solidFill>
                  <a:schemeClr val="bg1"/>
                </a:solidFill>
              </a:rPr>
              <a:t>Lamia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43"/>
          <p:cNvSpPr txBox="1">
            <a:spLocks noGrp="1"/>
          </p:cNvSpPr>
          <p:nvPr>
            <p:ph type="title"/>
          </p:nvPr>
        </p:nvSpPr>
        <p:spPr>
          <a:xfrm>
            <a:off x="720000" y="539500"/>
            <a:ext cx="7710900" cy="6195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000"/>
              <a:buFont typeface="Raleway"/>
              <a:buNone/>
            </a:pPr>
            <a:r>
              <a:rPr lang="en-US"/>
              <a:t>Aims &amp; Objectives</a:t>
            </a:r>
            <a:endParaRPr/>
          </a:p>
        </p:txBody>
      </p:sp>
      <p:sp>
        <p:nvSpPr>
          <p:cNvPr id="1283" name="Google Shape;1283;p43"/>
          <p:cNvSpPr txBox="1">
            <a:spLocks noGrp="1"/>
          </p:cNvSpPr>
          <p:nvPr>
            <p:ph type="body" idx="1"/>
          </p:nvPr>
        </p:nvSpPr>
        <p:spPr>
          <a:xfrm>
            <a:off x="955040" y="1152887"/>
            <a:ext cx="7143859" cy="3117300"/>
          </a:xfrm>
          <a:prstGeom prst="rect">
            <a:avLst/>
          </a:prstGeom>
        </p:spPr>
        <p:txBody>
          <a:bodyPr spcFirstLastPara="1" wrap="square" lIns="91425" tIns="91425" rIns="91425" bIns="91425" anchor="ctr" anchorCtr="0">
            <a:noAutofit/>
          </a:bodyPr>
          <a:lstStyle/>
          <a:p>
            <a:pPr marL="285750" indent="-285750"/>
            <a:r>
              <a:rPr lang="en-GB" sz="1600"/>
              <a:t>Facilitate and secure the attendance process. </a:t>
            </a:r>
          </a:p>
          <a:p>
            <a:pPr marL="285750" indent="-285750"/>
            <a:r>
              <a:rPr lang="en-GB" sz="1600"/>
              <a:t>Reduce the amount of noise in the exam room. </a:t>
            </a:r>
          </a:p>
          <a:p>
            <a:pPr marL="285750" indent="-285750"/>
            <a:r>
              <a:rPr lang="en-GB" sz="1600"/>
              <a:t>Utilizing modern technology at the IAU, CCSIT division.</a:t>
            </a:r>
          </a:p>
          <a:p>
            <a:pPr marL="285750" indent="-285750"/>
            <a:r>
              <a:rPr lang="en-GB" sz="1600"/>
              <a:t>Integrate everything related to exams in one platform.</a:t>
            </a:r>
          </a:p>
          <a:p>
            <a:pPr marL="285750" indent="-285750"/>
            <a:r>
              <a:rPr lang="en-GB" sz="1600"/>
              <a:t>Facilitate the process of submitting and responding to excuses. </a:t>
            </a:r>
          </a:p>
          <a:p>
            <a:pPr marL="285750" indent="-285750"/>
            <a:r>
              <a:rPr lang="en-GB" sz="1600"/>
              <a:t>Assisting CCSIT's Academic Affairs Unit by automating the registration of student attendance data during exams.</a:t>
            </a:r>
          </a:p>
        </p:txBody>
      </p:sp>
      <p:sp>
        <p:nvSpPr>
          <p:cNvPr id="7" name="Slide Number Placeholder 2">
            <a:extLst>
              <a:ext uri="{FF2B5EF4-FFF2-40B4-BE49-F238E27FC236}">
                <a16:creationId xmlns:a16="http://schemas.microsoft.com/office/drawing/2014/main" id="{9C2865F1-0EF5-7749-B5E9-80230E892420}"/>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6</a:t>
            </a:fld>
            <a:endParaRPr lang="en"/>
          </a:p>
        </p:txBody>
      </p:sp>
      <p:sp>
        <p:nvSpPr>
          <p:cNvPr id="9" name="TextBox 8">
            <a:extLst>
              <a:ext uri="{FF2B5EF4-FFF2-40B4-BE49-F238E27FC236}">
                <a16:creationId xmlns:a16="http://schemas.microsoft.com/office/drawing/2014/main" id="{6A986FD3-9057-B32A-AC91-04B933A06D54}"/>
              </a:ext>
            </a:extLst>
          </p:cNvPr>
          <p:cNvSpPr txBox="1"/>
          <p:nvPr/>
        </p:nvSpPr>
        <p:spPr>
          <a:xfrm>
            <a:off x="0" y="4897279"/>
            <a:ext cx="532518" cy="246221"/>
          </a:xfrm>
          <a:prstGeom prst="rect">
            <a:avLst/>
          </a:prstGeom>
          <a:noFill/>
        </p:spPr>
        <p:txBody>
          <a:bodyPr wrap="none" rtlCol="0">
            <a:spAutoFit/>
          </a:bodyPr>
          <a:lstStyle/>
          <a:p>
            <a:r>
              <a:rPr lang="en-SA" sz="1000">
                <a:solidFill>
                  <a:schemeClr val="bg1"/>
                </a:solidFill>
              </a:rPr>
              <a:t>Lamia</a:t>
            </a:r>
          </a:p>
        </p:txBody>
      </p:sp>
    </p:spTree>
    <p:extLst>
      <p:ext uri="{BB962C8B-B14F-4D97-AF65-F5344CB8AC3E}">
        <p14:creationId xmlns:p14="http://schemas.microsoft.com/office/powerpoint/2010/main" val="1505185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36"/>
          <p:cNvSpPr txBox="1">
            <a:spLocks noGrp="1"/>
          </p:cNvSpPr>
          <p:nvPr>
            <p:ph type="title"/>
          </p:nvPr>
        </p:nvSpPr>
        <p:spPr>
          <a:xfrm>
            <a:off x="3081549" y="1944033"/>
            <a:ext cx="5870729" cy="1525800"/>
          </a:xfrm>
          <a:prstGeom prst="rect">
            <a:avLst/>
          </a:prstGeom>
        </p:spPr>
        <p:txBody>
          <a:bodyPr spcFirstLastPara="1" wrap="square" lIns="91425" tIns="91425" rIns="91425" bIns="91425" anchor="ctr" anchorCtr="0">
            <a:noAutofit/>
          </a:bodyPr>
          <a:lstStyle/>
          <a:p>
            <a:pPr marL="285750" indent="-285750"/>
            <a:r>
              <a:rPr lang="en-US" sz="4000"/>
              <a:t>Technological Impact</a:t>
            </a:r>
          </a:p>
        </p:txBody>
      </p:sp>
      <p:sp>
        <p:nvSpPr>
          <p:cNvPr id="1209" name="Google Shape;1209;p36"/>
          <p:cNvSpPr txBox="1">
            <a:spLocks noGrp="1"/>
          </p:cNvSpPr>
          <p:nvPr>
            <p:ph type="title" idx="2"/>
          </p:nvPr>
        </p:nvSpPr>
        <p:spPr>
          <a:xfrm>
            <a:off x="1096208" y="1924368"/>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11" name="Google Shape;1211;p36"/>
          <p:cNvSpPr/>
          <p:nvPr/>
        </p:nvSpPr>
        <p:spPr>
          <a:xfrm rot="-900712">
            <a:off x="771274" y="1585201"/>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lang="en-US"/>
          </a:p>
        </p:txBody>
      </p:sp>
      <p:sp>
        <p:nvSpPr>
          <p:cNvPr id="3" name="Subtitle 2">
            <a:extLst>
              <a:ext uri="{FF2B5EF4-FFF2-40B4-BE49-F238E27FC236}">
                <a16:creationId xmlns:a16="http://schemas.microsoft.com/office/drawing/2014/main" id="{7674219A-722F-3342-AC02-244A4B3422F6}"/>
              </a:ext>
            </a:extLst>
          </p:cNvPr>
          <p:cNvSpPr>
            <a:spLocks noGrp="1"/>
          </p:cNvSpPr>
          <p:nvPr>
            <p:ph type="subTitle" idx="1"/>
          </p:nvPr>
        </p:nvSpPr>
        <p:spPr>
          <a:xfrm>
            <a:off x="3610808" y="3267367"/>
            <a:ext cx="4099800" cy="713400"/>
          </a:xfrm>
        </p:spPr>
        <p:txBody>
          <a:bodyPr/>
          <a:lstStyle/>
          <a:p>
            <a:endParaRPr lang="en-SA"/>
          </a:p>
        </p:txBody>
      </p:sp>
      <p:sp>
        <p:nvSpPr>
          <p:cNvPr id="6" name="TextBox 5">
            <a:extLst>
              <a:ext uri="{FF2B5EF4-FFF2-40B4-BE49-F238E27FC236}">
                <a16:creationId xmlns:a16="http://schemas.microsoft.com/office/drawing/2014/main" id="{6F6FABDF-D73A-6946-B1C9-BE83DDB65451}"/>
              </a:ext>
            </a:extLst>
          </p:cNvPr>
          <p:cNvSpPr txBox="1"/>
          <p:nvPr/>
        </p:nvSpPr>
        <p:spPr>
          <a:xfrm>
            <a:off x="21266" y="4884227"/>
            <a:ext cx="622286" cy="246221"/>
          </a:xfrm>
          <a:prstGeom prst="rect">
            <a:avLst/>
          </a:prstGeom>
          <a:noFill/>
        </p:spPr>
        <p:txBody>
          <a:bodyPr wrap="none" rtlCol="0">
            <a:spAutoFit/>
          </a:bodyPr>
          <a:lstStyle/>
          <a:p>
            <a:r>
              <a:rPr lang="en-US" sz="1000">
                <a:solidFill>
                  <a:schemeClr val="bg1"/>
                </a:solidFill>
              </a:rPr>
              <a:t>Shahad</a:t>
            </a:r>
            <a:endParaRPr lang="en-SA" sz="1000">
              <a:solidFill>
                <a:schemeClr val="bg1"/>
              </a:solidFill>
            </a:endParaRPr>
          </a:p>
        </p:txBody>
      </p:sp>
      <p:sp>
        <p:nvSpPr>
          <p:cNvPr id="7" name="Slide Number Placeholder 2">
            <a:extLst>
              <a:ext uri="{FF2B5EF4-FFF2-40B4-BE49-F238E27FC236}">
                <a16:creationId xmlns:a16="http://schemas.microsoft.com/office/drawing/2014/main" id="{0449A398-3245-AF45-B46D-028A85A430B2}"/>
              </a:ext>
            </a:extLst>
          </p:cNvPr>
          <p:cNvSpPr txBox="1">
            <a:spLocks/>
          </p:cNvSpPr>
          <p:nvPr/>
        </p:nvSpPr>
        <p:spPr>
          <a:xfrm>
            <a:off x="8404384" y="46736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385159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D0D6-BB99-21EA-7ABC-C4F4C75205D7}"/>
              </a:ext>
            </a:extLst>
          </p:cNvPr>
          <p:cNvSpPr>
            <a:spLocks noGrp="1"/>
          </p:cNvSpPr>
          <p:nvPr>
            <p:ph type="title"/>
          </p:nvPr>
        </p:nvSpPr>
        <p:spPr/>
        <p:txBody>
          <a:bodyPr/>
          <a:lstStyle/>
          <a:p>
            <a:pPr marR="0" algn="ctr" rtl="1">
              <a:lnSpc>
                <a:spcPct val="100000"/>
              </a:lnSpc>
              <a:spcBef>
                <a:spcPts val="0"/>
              </a:spcBef>
              <a:spcAft>
                <a:spcPts val="0"/>
              </a:spcAft>
              <a:buClr>
                <a:schemeClr val="dk1"/>
              </a:buClr>
              <a:buSzPts val="3000"/>
              <a:buFont typeface="Raleway"/>
              <a:buNone/>
            </a:pPr>
            <a:r>
              <a:rPr lang="en-US"/>
              <a:t>The technological impact of HADER</a:t>
            </a:r>
            <a:endParaRPr lang="en-SA"/>
          </a:p>
        </p:txBody>
      </p:sp>
      <p:sp>
        <p:nvSpPr>
          <p:cNvPr id="3" name="TextBox 2">
            <a:extLst>
              <a:ext uri="{FF2B5EF4-FFF2-40B4-BE49-F238E27FC236}">
                <a16:creationId xmlns:a16="http://schemas.microsoft.com/office/drawing/2014/main" id="{0614ED68-8D39-7055-248B-38BE04C69D39}"/>
              </a:ext>
            </a:extLst>
          </p:cNvPr>
          <p:cNvSpPr txBox="1"/>
          <p:nvPr/>
        </p:nvSpPr>
        <p:spPr>
          <a:xfrm>
            <a:off x="1296130" y="1721653"/>
            <a:ext cx="6551740" cy="1923604"/>
          </a:xfrm>
          <a:prstGeom prst="rect">
            <a:avLst/>
          </a:prstGeom>
          <a:noFill/>
        </p:spPr>
        <p:txBody>
          <a:bodyPr wrap="square" rtlCol="0">
            <a:spAutoFit/>
          </a:bodyPr>
          <a:lstStyle/>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cs typeface="Times New Roman" panose="02020603050405020304" pitchFamily="18" charset="0"/>
              </a:rPr>
              <a:t>HADER is in line with the Kingdom of Saudi Arabia's 2030 vision for digital transformation.</a:t>
            </a: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cs typeface="Times New Roman" panose="02020603050405020304" pitchFamily="18" charset="0"/>
              </a:rPr>
              <a:t>HADER is changing the way of taking exam attendance and management.</a:t>
            </a:r>
          </a:p>
          <a:p>
            <a:pPr marL="285750" indent="-285750" algn="just" fontAlgn="base">
              <a:lnSpc>
                <a:spcPct val="150000"/>
              </a:lnSpc>
              <a:buFont typeface="Arial" panose="020B0604020202020204" pitchFamily="34" charset="0"/>
              <a:buChar char="•"/>
            </a:pPr>
            <a:r>
              <a:rPr lang="en-US">
                <a:solidFill>
                  <a:schemeClr val="bg1"/>
                </a:solidFill>
                <a:latin typeface="Raleway" pitchFamily="2" charset="0"/>
                <a:cs typeface="Times New Roman" panose="02020603050405020304" pitchFamily="18" charset="0"/>
              </a:rPr>
              <a:t>HADER can reduce time and error and provide solutions for organizations and individuals.</a:t>
            </a:r>
          </a:p>
          <a:p>
            <a:pPr marL="285750" indent="-285750">
              <a:buFont typeface="Arial" panose="020B0604020202020204" pitchFamily="34" charset="0"/>
              <a:buChar char="•"/>
            </a:pPr>
            <a:endParaRPr lang="en-SA"/>
          </a:p>
        </p:txBody>
      </p:sp>
      <p:sp>
        <p:nvSpPr>
          <p:cNvPr id="4" name="TextBox 3">
            <a:extLst>
              <a:ext uri="{FF2B5EF4-FFF2-40B4-BE49-F238E27FC236}">
                <a16:creationId xmlns:a16="http://schemas.microsoft.com/office/drawing/2014/main" id="{D7B0EB62-C837-CAF9-5B74-F4D3545B261A}"/>
              </a:ext>
            </a:extLst>
          </p:cNvPr>
          <p:cNvSpPr txBox="1"/>
          <p:nvPr/>
        </p:nvSpPr>
        <p:spPr>
          <a:xfrm>
            <a:off x="21266" y="4884227"/>
            <a:ext cx="622286" cy="246221"/>
          </a:xfrm>
          <a:prstGeom prst="rect">
            <a:avLst/>
          </a:prstGeom>
          <a:noFill/>
        </p:spPr>
        <p:txBody>
          <a:bodyPr wrap="none" rtlCol="0">
            <a:spAutoFit/>
          </a:bodyPr>
          <a:lstStyle/>
          <a:p>
            <a:r>
              <a:rPr lang="en-US" sz="1000">
                <a:solidFill>
                  <a:schemeClr val="bg1"/>
                </a:solidFill>
              </a:rPr>
              <a:t>Shahad</a:t>
            </a:r>
            <a:endParaRPr lang="en-SA" sz="1000">
              <a:solidFill>
                <a:schemeClr val="bg1"/>
              </a:solidFill>
            </a:endParaRPr>
          </a:p>
        </p:txBody>
      </p:sp>
    </p:spTree>
    <p:extLst>
      <p:ext uri="{BB962C8B-B14F-4D97-AF65-F5344CB8AC3E}">
        <p14:creationId xmlns:p14="http://schemas.microsoft.com/office/powerpoint/2010/main" val="3559500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92" name="Google Shape;1292;p44"/>
          <p:cNvSpPr/>
          <p:nvPr/>
        </p:nvSpPr>
        <p:spPr>
          <a:xfrm rot="20699288">
            <a:off x="5774416" y="1450009"/>
            <a:ext cx="2243464" cy="2243464"/>
          </a:xfrm>
          <a:prstGeom prst="donut">
            <a:avLst>
              <a:gd name="adj" fmla="val 12381"/>
            </a:avLst>
          </a:prstGeom>
          <a:gradFill>
            <a:gsLst>
              <a:gs pos="0">
                <a:schemeClr val="accent1"/>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4"/>
          <p:cNvSpPr txBox="1">
            <a:spLocks noGrp="1"/>
          </p:cNvSpPr>
          <p:nvPr>
            <p:ph type="title"/>
          </p:nvPr>
        </p:nvSpPr>
        <p:spPr>
          <a:xfrm>
            <a:off x="2814498" y="1754850"/>
            <a:ext cx="5415299" cy="1525800"/>
          </a:xfrm>
          <a:prstGeom prst="rect">
            <a:avLst/>
          </a:prstGeom>
        </p:spPr>
        <p:txBody>
          <a:bodyPr spcFirstLastPara="1" wrap="square" lIns="91425" tIns="91425" rIns="91425" bIns="91425" anchor="ctr" anchorCtr="0">
            <a:noAutofit/>
          </a:bodyPr>
          <a:lstStyle/>
          <a:p>
            <a:pPr marL="285750" indent="-285750"/>
            <a:r>
              <a:rPr lang="en-GB" sz="4000"/>
              <a:t>Testing</a:t>
            </a:r>
          </a:p>
        </p:txBody>
      </p:sp>
      <p:sp>
        <p:nvSpPr>
          <p:cNvPr id="1290" name="Google Shape;1290;p44"/>
          <p:cNvSpPr txBox="1">
            <a:spLocks noGrp="1"/>
          </p:cNvSpPr>
          <p:nvPr>
            <p:ph type="title" idx="2"/>
          </p:nvPr>
        </p:nvSpPr>
        <p:spPr>
          <a:xfrm>
            <a:off x="6099350" y="1862850"/>
            <a:ext cx="1593600" cy="141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 name="Slide Number Placeholder 1">
            <a:extLst>
              <a:ext uri="{FF2B5EF4-FFF2-40B4-BE49-F238E27FC236}">
                <a16:creationId xmlns:a16="http://schemas.microsoft.com/office/drawing/2014/main" id="{D94D04BC-8CF7-F362-DD9D-E9ADF235D28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7" name="TextBox 6">
            <a:extLst>
              <a:ext uri="{FF2B5EF4-FFF2-40B4-BE49-F238E27FC236}">
                <a16:creationId xmlns:a16="http://schemas.microsoft.com/office/drawing/2014/main" id="{958240E4-4B06-7EFD-D82C-E91076487F93}"/>
              </a:ext>
            </a:extLst>
          </p:cNvPr>
          <p:cNvSpPr txBox="1"/>
          <p:nvPr/>
        </p:nvSpPr>
        <p:spPr>
          <a:xfrm>
            <a:off x="0" y="4897279"/>
            <a:ext cx="622286" cy="246221"/>
          </a:xfrm>
          <a:prstGeom prst="rect">
            <a:avLst/>
          </a:prstGeom>
          <a:noFill/>
        </p:spPr>
        <p:txBody>
          <a:bodyPr wrap="none" rtlCol="0">
            <a:spAutoFit/>
          </a:bodyPr>
          <a:lstStyle/>
          <a:p>
            <a:r>
              <a:rPr lang="en-SA" sz="1000">
                <a:solidFill>
                  <a:schemeClr val="bg1"/>
                </a:solidFill>
              </a:rPr>
              <a:t>Shahad</a:t>
            </a:r>
          </a:p>
        </p:txBody>
      </p:sp>
    </p:spTree>
    <p:extLst>
      <p:ext uri="{BB962C8B-B14F-4D97-AF65-F5344CB8AC3E}">
        <p14:creationId xmlns:p14="http://schemas.microsoft.com/office/powerpoint/2010/main" val="4209011481"/>
      </p:ext>
    </p:extLst>
  </p:cSld>
  <p:clrMapOvr>
    <a:masterClrMapping/>
  </p:clrMapOvr>
</p:sld>
</file>

<file path=ppt/theme/theme1.xml><?xml version="1.0" encoding="utf-8"?>
<a:theme xmlns:a="http://schemas.openxmlformats.org/drawingml/2006/main" name="Blaue Kreise &amp; Farbverläufe - Durchbruch by Slidesgo">
  <a:themeElements>
    <a:clrScheme name="Simple Light">
      <a:dk1>
        <a:srgbClr val="FFFFFF"/>
      </a:dk1>
      <a:lt1>
        <a:srgbClr val="FFFFFF"/>
      </a:lt1>
      <a:dk2>
        <a:srgbClr val="812792"/>
      </a:dk2>
      <a:lt2>
        <a:srgbClr val="29AAE1"/>
      </a:lt2>
      <a:accent1>
        <a:srgbClr val="00FFFF"/>
      </a:accent1>
      <a:accent2>
        <a:srgbClr val="29AAE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1686</Words>
  <Application>Microsoft Macintosh PowerPoint</Application>
  <PresentationFormat>On-screen Show (16:9)</PresentationFormat>
  <Paragraphs>227</Paragraphs>
  <Slides>25</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Anaheim</vt:lpstr>
      <vt:lpstr>Calibri</vt:lpstr>
      <vt:lpstr>Arial</vt:lpstr>
      <vt:lpstr>Wingdings</vt:lpstr>
      <vt:lpstr>Bebas Neue</vt:lpstr>
      <vt:lpstr>Raleway</vt:lpstr>
      <vt:lpstr>Courier New</vt:lpstr>
      <vt:lpstr>Roboto Condensed Light</vt:lpstr>
      <vt:lpstr>Times New Roman</vt:lpstr>
      <vt:lpstr>Blaue Kreise &amp; Farbverläufe - Durchbruch by Slidesgo</vt:lpstr>
      <vt:lpstr>PowerPoint Presentation</vt:lpstr>
      <vt:lpstr>Agenda</vt:lpstr>
      <vt:lpstr>Introduction</vt:lpstr>
      <vt:lpstr>Architecture Design</vt:lpstr>
      <vt:lpstr>Objectives</vt:lpstr>
      <vt:lpstr>Aims &amp; Objectives</vt:lpstr>
      <vt:lpstr>Technological Impact</vt:lpstr>
      <vt:lpstr>The technological impact of HADER</vt:lpstr>
      <vt:lpstr>Testing</vt:lpstr>
      <vt:lpstr>Testing</vt:lpstr>
      <vt:lpstr>PowerPoint Presentation</vt:lpstr>
      <vt:lpstr>PowerPoint Presentation</vt:lpstr>
      <vt:lpstr>Data Management</vt:lpstr>
      <vt:lpstr>PowerPoint Presentation</vt:lpstr>
      <vt:lpstr>PowerPoint Presentation</vt:lpstr>
      <vt:lpstr>Challenges And Difficulties</vt:lpstr>
      <vt:lpstr>Challenges And Difficulties</vt:lpstr>
      <vt:lpstr>Lessons &amp; Skills Learned</vt:lpstr>
      <vt:lpstr>Lessons &amp; Skills Learned</vt:lpstr>
      <vt:lpstr>Overview Of The Demo</vt:lpstr>
      <vt:lpstr>System Features</vt:lpstr>
      <vt:lpstr>Demo</vt:lpstr>
      <vt:lpstr>Conclusion &amp; Acknowledgment</vt:lpstr>
      <vt:lpstr>Conclusion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دانه نشير بن ناصر الدوسري</cp:lastModifiedBy>
  <cp:revision>2</cp:revision>
  <dcterms:modified xsi:type="dcterms:W3CDTF">2022-05-24T06:51:46Z</dcterms:modified>
</cp:coreProperties>
</file>